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5" r:id="rId14"/>
    <p:sldId id="276" r:id="rId15"/>
    <p:sldId id="277" r:id="rId16"/>
    <p:sldId id="271" r:id="rId17"/>
    <p:sldId id="272" r:id="rId18"/>
    <p:sldId id="273" r:id="rId19"/>
    <p:sldId id="274" r:id="rId20"/>
  </p:sldIdLst>
  <p:sldSz cx="9144000" cy="5143500" type="screen16x9"/>
  <p:notesSz cx="6858000" cy="9144000"/>
  <p:embeddedFontLst>
    <p:embeddedFont>
      <p:font typeface="Frank Ruhl Libre" pitchFamily="2" charset="-79"/>
      <p:regular r:id="rId22"/>
      <p:bold r:id="rId23"/>
    </p:embeddedFont>
    <p:embeddedFont>
      <p:font typeface="Montserrat" pitchFamily="2" charset="77"/>
      <p:regular r:id="rId24"/>
      <p:bold r:id="rId25"/>
      <p:italic r:id="rId26"/>
      <p:boldItalic r:id="rId27"/>
    </p:embeddedFont>
    <p:embeddedFont>
      <p:font typeface="Montserrat Black" panose="020F0502020204030204" pitchFamily="34" charset="0"/>
      <p:bold r:id="rId28"/>
      <p:italic r:id="rId29"/>
      <p:boldItalic r:id="rId30"/>
    </p:embeddedFont>
    <p:embeddedFont>
      <p:font typeface="Montserrat ExtraBold" panose="020F0502020204030204" pitchFamily="34" charset="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j1v7EImb2VvDFMl3b2p8UiSBPRs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E5558D-82ED-46B2-911C-9ECC97CD99E3}">
  <a:tblStyle styleId="{BAE5558D-82ED-46B2-911C-9ECC97CD99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56" d="100"/>
          <a:sy n="156" d="100"/>
        </p:scale>
        <p:origin x="80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2923caab7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12923caab7b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9317f169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9317f169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This Struct wrap all global variables.</a:t>
            </a:r>
            <a:endParaRPr>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Classify function split all the stocks into 3 groups with relatively equivalent numbers depending on their percentage of surprise. Through sorting the percentage of surprise, we can classify stocks into 3 groups.</a:t>
            </a:r>
            <a:endParaRPr>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Calculate_max_N: . Iterate all stocks to find the largest N that fits all stocks. So it means that the maximum N that customers can choose.</a:t>
            </a:r>
            <a:endParaRPr>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is_number(const string&amp; s): Check whether a string can be converted to integer</a:t>
            </a:r>
            <a:endParaRPr>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Assume c is digit-&gt; !isdigit= false -&gt; return s.end()--&gt; s.end()==s.end() true &amp;&amp; !s.empty() also true --&gt; bool true</a:t>
            </a: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9317f169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29317f169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29317f169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29317f169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17668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1279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8413b337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128413b3375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7152976b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127152976b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7152976b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127152976b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Stock prices in all three groups moved similarly before earning announcement day. They tend to decrease before the announcement day. However, Beet group stock prices tend to go up and we can guess this is because of their good performance last quarter. For Meet group, stocks  seem stable after announcement day since there’s no big difference from market’s expectation, no shock. Lastly, for Miss group, stock prices dropped, performed worse than the market, leading to decrease in the CAAR.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923caab7b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2923caab7b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7d49cbf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127d49cbf6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7d49cbf6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27d49cbf6a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7d49cbf6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127d49cbf6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
        <p:cNvGrpSpPr/>
        <p:nvPr/>
      </p:nvGrpSpPr>
      <p:grpSpPr>
        <a:xfrm>
          <a:off x="0" y="0"/>
          <a:ext cx="0" cy="0"/>
          <a:chOff x="0" y="0"/>
          <a:chExt cx="0" cy="0"/>
        </a:xfrm>
      </p:grpSpPr>
      <p:sp>
        <p:nvSpPr>
          <p:cNvPr id="9" name="Google Shape;9;p17"/>
          <p:cNvSpPr txBox="1">
            <a:spLocks noGrp="1"/>
          </p:cNvSpPr>
          <p:nvPr>
            <p:ph type="title"/>
          </p:nvPr>
        </p:nvSpPr>
        <p:spPr>
          <a:xfrm>
            <a:off x="311700" y="1152475"/>
            <a:ext cx="3345900" cy="3199500"/>
          </a:xfrm>
          <a:prstGeom prst="rect">
            <a:avLst/>
          </a:prstGeom>
          <a:noFill/>
          <a:ln>
            <a:noFill/>
          </a:ln>
        </p:spPr>
        <p:txBody>
          <a:bodyPr spcFirstLastPara="1" wrap="square" lIns="91425" tIns="91425" rIns="91425" bIns="91425" anchor="t" anchorCtr="0">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0" name="Google Shape;10;p17"/>
          <p:cNvSpPr txBox="1">
            <a:spLocks noGrp="1"/>
          </p:cNvSpPr>
          <p:nvPr>
            <p:ph type="body" idx="1"/>
          </p:nvPr>
        </p:nvSpPr>
        <p:spPr>
          <a:xfrm>
            <a:off x="4114800" y="1175683"/>
            <a:ext cx="4192800" cy="3123300"/>
          </a:xfrm>
          <a:prstGeom prst="rect">
            <a:avLst/>
          </a:prstGeom>
          <a:noFill/>
          <a:ln>
            <a:noFill/>
          </a:ln>
        </p:spPr>
        <p:txBody>
          <a:bodyPr spcFirstLastPara="1" wrap="square" lIns="91425" tIns="91425" rIns="91425" bIns="91425" anchor="t" anchorCtr="0">
            <a:noAutofit/>
          </a:bodyPr>
          <a:lstStyle>
            <a:lvl1pPr marL="457200" lvl="0" indent="-317500" algn="l">
              <a:lnSpc>
                <a:spcPct val="125000"/>
              </a:lnSpc>
              <a:spcBef>
                <a:spcPts val="0"/>
              </a:spcBef>
              <a:spcAft>
                <a:spcPts val="0"/>
              </a:spcAft>
              <a:buSzPts val="1400"/>
              <a:buChar char="●"/>
              <a:defRPr sz="1400"/>
            </a:lvl1pPr>
            <a:lvl2pPr marL="914400" lvl="1" indent="-317500" algn="l">
              <a:lnSpc>
                <a:spcPct val="125000"/>
              </a:lnSpc>
              <a:spcBef>
                <a:spcPts val="1600"/>
              </a:spcBef>
              <a:spcAft>
                <a:spcPts val="0"/>
              </a:spcAft>
              <a:buSzPts val="1400"/>
              <a:buChar char="○"/>
              <a:defRPr/>
            </a:lvl2pPr>
            <a:lvl3pPr marL="1371600" lvl="2" indent="-317500" algn="l">
              <a:lnSpc>
                <a:spcPct val="125000"/>
              </a:lnSpc>
              <a:spcBef>
                <a:spcPts val="1600"/>
              </a:spcBef>
              <a:spcAft>
                <a:spcPts val="0"/>
              </a:spcAft>
              <a:buSzPts val="1400"/>
              <a:buChar char="■"/>
              <a:defRPr/>
            </a:lvl3pPr>
            <a:lvl4pPr marL="1828800" lvl="3" indent="-317500" algn="l">
              <a:lnSpc>
                <a:spcPct val="125000"/>
              </a:lnSpc>
              <a:spcBef>
                <a:spcPts val="1600"/>
              </a:spcBef>
              <a:spcAft>
                <a:spcPts val="0"/>
              </a:spcAft>
              <a:buSzPts val="1400"/>
              <a:buChar char="●"/>
              <a:defRPr/>
            </a:lvl4pPr>
            <a:lvl5pPr marL="2286000" lvl="4" indent="-317500" algn="l">
              <a:lnSpc>
                <a:spcPct val="125000"/>
              </a:lnSpc>
              <a:spcBef>
                <a:spcPts val="1600"/>
              </a:spcBef>
              <a:spcAft>
                <a:spcPts val="0"/>
              </a:spcAft>
              <a:buSzPts val="1400"/>
              <a:buChar char="○"/>
              <a:defRPr/>
            </a:lvl5pPr>
            <a:lvl6pPr marL="2743200" lvl="5" indent="-317500" algn="l">
              <a:lnSpc>
                <a:spcPct val="125000"/>
              </a:lnSpc>
              <a:spcBef>
                <a:spcPts val="1600"/>
              </a:spcBef>
              <a:spcAft>
                <a:spcPts val="0"/>
              </a:spcAft>
              <a:buSzPts val="1400"/>
              <a:buChar char="■"/>
              <a:defRPr/>
            </a:lvl6pPr>
            <a:lvl7pPr marL="3200400" lvl="6" indent="-317500" algn="l">
              <a:lnSpc>
                <a:spcPct val="125000"/>
              </a:lnSpc>
              <a:spcBef>
                <a:spcPts val="1600"/>
              </a:spcBef>
              <a:spcAft>
                <a:spcPts val="0"/>
              </a:spcAft>
              <a:buSzPts val="1400"/>
              <a:buChar char="●"/>
              <a:defRPr/>
            </a:lvl7pPr>
            <a:lvl8pPr marL="3657600" lvl="7" indent="-317500" algn="l">
              <a:lnSpc>
                <a:spcPct val="125000"/>
              </a:lnSpc>
              <a:spcBef>
                <a:spcPts val="1600"/>
              </a:spcBef>
              <a:spcAft>
                <a:spcPts val="0"/>
              </a:spcAft>
              <a:buSzPts val="1400"/>
              <a:buChar char="○"/>
              <a:defRPr/>
            </a:lvl8pPr>
            <a:lvl9pPr marL="4114800" lvl="8" indent="-317500" algn="l">
              <a:lnSpc>
                <a:spcPct val="125000"/>
              </a:lnSpc>
              <a:spcBef>
                <a:spcPts val="1600"/>
              </a:spcBef>
              <a:spcAft>
                <a:spcPts val="1600"/>
              </a:spcAft>
              <a:buSzPts val="1400"/>
              <a:buChar char="■"/>
              <a:defRPr/>
            </a:lvl9pPr>
          </a:lstStyle>
          <a:p>
            <a:endParaRPr/>
          </a:p>
        </p:txBody>
      </p:sp>
      <p:sp>
        <p:nvSpPr>
          <p:cNvPr id="11" name="Google Shape;11;p1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2" name="Google Shape;12;p17"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52"/>
        <p:cNvGrpSpPr/>
        <p:nvPr/>
      </p:nvGrpSpPr>
      <p:grpSpPr>
        <a:xfrm>
          <a:off x="0" y="0"/>
          <a:ext cx="0" cy="0"/>
          <a:chOff x="0" y="0"/>
          <a:chExt cx="0" cy="0"/>
        </a:xfrm>
      </p:grpSpPr>
      <p:pic>
        <p:nvPicPr>
          <p:cNvPr id="53" name="Google Shape;53;p24" descr=" "/>
          <p:cNvPicPr preferRelativeResize="0"/>
          <p:nvPr/>
        </p:nvPicPr>
        <p:blipFill rotWithShape="1">
          <a:blip r:embed="rId2">
            <a:alphaModFix amt="25000"/>
          </a:blip>
          <a:srcRect t="14018" r="734" b="2233"/>
          <a:stretch/>
        </p:blipFill>
        <p:spPr>
          <a:xfrm>
            <a:off x="1" y="0"/>
            <a:ext cx="9143999" cy="5143499"/>
          </a:xfrm>
          <a:prstGeom prst="rect">
            <a:avLst/>
          </a:prstGeom>
          <a:noFill/>
          <a:ln>
            <a:noFill/>
          </a:ln>
        </p:spPr>
      </p:pic>
      <p:pic>
        <p:nvPicPr>
          <p:cNvPr id="54" name="Google Shape;54;p24"/>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55" name="Google Shape;55;p24"/>
          <p:cNvSpPr txBox="1">
            <a:spLocks noGrp="1"/>
          </p:cNvSpPr>
          <p:nvPr>
            <p:ph type="title"/>
          </p:nvPr>
        </p:nvSpPr>
        <p:spPr>
          <a:xfrm>
            <a:off x="1101125" y="936450"/>
            <a:ext cx="6947400" cy="30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56" name="Google Shape;56;p24"/>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200"/>
              <a:buFont typeface="Arial"/>
              <a:buNone/>
            </a:pPr>
            <a:r>
              <a:rPr lang="en" sz="4200" b="0" i="0" u="none" strike="noStrike" cap="none">
                <a:solidFill>
                  <a:srgbClr val="9A6ABA"/>
                </a:solidFill>
                <a:latin typeface="Montserrat Black"/>
                <a:ea typeface="Montserrat Black"/>
                <a:cs typeface="Montserrat Black"/>
                <a:sym typeface="Montserrat Black"/>
              </a:rPr>
              <a:t>“</a:t>
            </a:r>
            <a:endParaRPr sz="4200" b="0" i="0" u="none" strike="noStrike" cap="none">
              <a:solidFill>
                <a:srgbClr val="9A6ABA"/>
              </a:solidFill>
              <a:latin typeface="Montserrat Black"/>
              <a:ea typeface="Montserrat Black"/>
              <a:cs typeface="Montserrat Black"/>
              <a:sym typeface="Montserrat Black"/>
            </a:endParaRPr>
          </a:p>
        </p:txBody>
      </p:sp>
      <p:cxnSp>
        <p:nvCxnSpPr>
          <p:cNvPr id="57" name="Google Shape;57;p24"/>
          <p:cNvCxnSpPr/>
          <p:nvPr/>
        </p:nvCxnSpPr>
        <p:spPr>
          <a:xfrm>
            <a:off x="4314143" y="4230331"/>
            <a:ext cx="521400" cy="0"/>
          </a:xfrm>
          <a:prstGeom prst="straightConnector1">
            <a:avLst/>
          </a:prstGeom>
          <a:noFill/>
          <a:ln w="76200" cap="flat" cmpd="sng">
            <a:solidFill>
              <a:srgbClr val="9A6ABA"/>
            </a:solidFill>
            <a:prstDash val="solid"/>
            <a:round/>
            <a:headEnd type="none" w="sm" len="sm"/>
            <a:tailEnd type="none" w="sm" len="sm"/>
          </a:ln>
        </p:spPr>
      </p:cxnSp>
      <p:sp>
        <p:nvSpPr>
          <p:cNvPr id="58" name="Google Shape;58;p2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FFFFFF"/>
                </a:solidFill>
                <a:latin typeface="Montserrat"/>
                <a:ea typeface="Montserrat"/>
                <a:cs typeface="Montserrat"/>
                <a:sym typeface="Montserrat"/>
              </a:rPr>
              <a:t>‹#›</a:t>
            </a:fld>
            <a:endParaRPr sz="700" b="1" i="0" u="none" strike="noStrike" cap="none">
              <a:solidFill>
                <a:srgbClr val="FFFFFF"/>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25"/>
          <p:cNvSpPr txBox="1">
            <a:spLocks noGrp="1"/>
          </p:cNvSpPr>
          <p:nvPr>
            <p:ph type="title" hasCustomPrompt="1"/>
          </p:nvPr>
        </p:nvSpPr>
        <p:spPr>
          <a:xfrm>
            <a:off x="311700" y="407700"/>
            <a:ext cx="8520600" cy="1938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1" name="Google Shape;61;p25"/>
          <p:cNvSpPr txBox="1">
            <a:spLocks noGrp="1"/>
          </p:cNvSpPr>
          <p:nvPr>
            <p:ph type="body" idx="1"/>
          </p:nvPr>
        </p:nvSpPr>
        <p:spPr>
          <a:xfrm>
            <a:off x="2475675" y="3360362"/>
            <a:ext cx="4192800" cy="719400"/>
          </a:xfrm>
          <a:prstGeom prst="rect">
            <a:avLst/>
          </a:prstGeom>
          <a:noFill/>
          <a:ln>
            <a:noFill/>
          </a:ln>
        </p:spPr>
        <p:txBody>
          <a:bodyPr spcFirstLastPara="1" wrap="square" lIns="91425" tIns="91425" rIns="91425" bIns="91425" anchor="t" anchorCtr="0">
            <a:noAutofit/>
          </a:bodyPr>
          <a:lstStyle>
            <a:lvl1pPr marL="457200" lvl="0" indent="-304800" algn="ctr">
              <a:lnSpc>
                <a:spcPct val="125000"/>
              </a:lnSpc>
              <a:spcBef>
                <a:spcPts val="0"/>
              </a:spcBef>
              <a:spcAft>
                <a:spcPts val="0"/>
              </a:spcAft>
              <a:buSzPts val="1200"/>
              <a:buChar char="●"/>
              <a:defRPr sz="1200"/>
            </a:lvl1pPr>
            <a:lvl2pPr marL="914400" lvl="1" indent="-304800" algn="ctr">
              <a:lnSpc>
                <a:spcPct val="125000"/>
              </a:lnSpc>
              <a:spcBef>
                <a:spcPts val="0"/>
              </a:spcBef>
              <a:spcAft>
                <a:spcPts val="0"/>
              </a:spcAft>
              <a:buSzPts val="1200"/>
              <a:buChar char="○"/>
              <a:defRPr sz="1200"/>
            </a:lvl2pPr>
            <a:lvl3pPr marL="1371600" lvl="2" indent="-304800" algn="ctr">
              <a:lnSpc>
                <a:spcPct val="125000"/>
              </a:lnSpc>
              <a:spcBef>
                <a:spcPts val="0"/>
              </a:spcBef>
              <a:spcAft>
                <a:spcPts val="0"/>
              </a:spcAft>
              <a:buSzPts val="1200"/>
              <a:buChar char="■"/>
              <a:defRPr sz="1200"/>
            </a:lvl3pPr>
            <a:lvl4pPr marL="1828800" lvl="3" indent="-304800" algn="ctr">
              <a:lnSpc>
                <a:spcPct val="125000"/>
              </a:lnSpc>
              <a:spcBef>
                <a:spcPts val="0"/>
              </a:spcBef>
              <a:spcAft>
                <a:spcPts val="0"/>
              </a:spcAft>
              <a:buSzPts val="1200"/>
              <a:buChar char="●"/>
              <a:defRPr sz="1200"/>
            </a:lvl4pPr>
            <a:lvl5pPr marL="2286000" lvl="4" indent="-304800" algn="ctr">
              <a:lnSpc>
                <a:spcPct val="125000"/>
              </a:lnSpc>
              <a:spcBef>
                <a:spcPts val="0"/>
              </a:spcBef>
              <a:spcAft>
                <a:spcPts val="0"/>
              </a:spcAft>
              <a:buSzPts val="1200"/>
              <a:buChar char="○"/>
              <a:defRPr sz="1200"/>
            </a:lvl5pPr>
            <a:lvl6pPr marL="2743200" lvl="5" indent="-304800" algn="ctr">
              <a:lnSpc>
                <a:spcPct val="125000"/>
              </a:lnSpc>
              <a:spcBef>
                <a:spcPts val="0"/>
              </a:spcBef>
              <a:spcAft>
                <a:spcPts val="0"/>
              </a:spcAft>
              <a:buSzPts val="1200"/>
              <a:buChar char="■"/>
              <a:defRPr sz="1200"/>
            </a:lvl6pPr>
            <a:lvl7pPr marL="3200400" lvl="6" indent="-304800" algn="ctr">
              <a:lnSpc>
                <a:spcPct val="125000"/>
              </a:lnSpc>
              <a:spcBef>
                <a:spcPts val="0"/>
              </a:spcBef>
              <a:spcAft>
                <a:spcPts val="0"/>
              </a:spcAft>
              <a:buSzPts val="1200"/>
              <a:buChar char="●"/>
              <a:defRPr sz="1200"/>
            </a:lvl7pPr>
            <a:lvl8pPr marL="3657600" lvl="7" indent="-304800" algn="ctr">
              <a:lnSpc>
                <a:spcPct val="125000"/>
              </a:lnSpc>
              <a:spcBef>
                <a:spcPts val="0"/>
              </a:spcBef>
              <a:spcAft>
                <a:spcPts val="0"/>
              </a:spcAft>
              <a:buSzPts val="1200"/>
              <a:buChar char="○"/>
              <a:defRPr sz="1200"/>
            </a:lvl8pPr>
            <a:lvl9pPr marL="4114800" lvl="8" indent="-304800" algn="ctr">
              <a:lnSpc>
                <a:spcPct val="125000"/>
              </a:lnSpc>
              <a:spcBef>
                <a:spcPts val="0"/>
              </a:spcBef>
              <a:spcAft>
                <a:spcPts val="0"/>
              </a:spcAft>
              <a:buSzPts val="1200"/>
              <a:buChar char="■"/>
              <a:defRPr sz="1200"/>
            </a:lvl9pPr>
          </a:lstStyle>
          <a:p>
            <a:endParaRPr/>
          </a:p>
        </p:txBody>
      </p:sp>
      <p:pic>
        <p:nvPicPr>
          <p:cNvPr id="62" name="Google Shape;62;p25"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63" name="Google Shape;63;p2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
        <p:nvSpPr>
          <p:cNvPr id="64" name="Google Shape;64;p25"/>
          <p:cNvSpPr txBox="1">
            <a:spLocks noGrp="1"/>
          </p:cNvSpPr>
          <p:nvPr>
            <p:ph type="subTitle" idx="2"/>
          </p:nvPr>
        </p:nvSpPr>
        <p:spPr>
          <a:xfrm>
            <a:off x="407175" y="2537800"/>
            <a:ext cx="8329200" cy="719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2800">
                <a:solidFill>
                  <a:srgbClr val="9A6ABA"/>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26"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6"/>
          <p:cNvSpPr txBox="1">
            <a:spLocks noGrp="1"/>
          </p:cNvSpPr>
          <p:nvPr>
            <p:ph type="title"/>
          </p:nvPr>
        </p:nvSpPr>
        <p:spPr>
          <a:xfrm>
            <a:off x="294375" y="1233175"/>
            <a:ext cx="4079100" cy="1482300"/>
          </a:xfrm>
          <a:prstGeom prst="rect">
            <a:avLst/>
          </a:prstGeom>
          <a:noFill/>
          <a:ln>
            <a:noFill/>
          </a:ln>
        </p:spPr>
        <p:txBody>
          <a:bodyPr spcFirstLastPara="1" wrap="square" lIns="91425" tIns="91425" rIns="91425" bIns="91425" anchor="b" anchorCtr="0">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8" name="Google Shape;68;p26"/>
          <p:cNvSpPr txBox="1">
            <a:spLocks noGrp="1"/>
          </p:cNvSpPr>
          <p:nvPr>
            <p:ph type="subTitle" idx="1"/>
          </p:nvPr>
        </p:nvSpPr>
        <p:spPr>
          <a:xfrm>
            <a:off x="294375" y="2803075"/>
            <a:ext cx="39558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69" name="Google Shape;69;p26"/>
          <p:cNvSpPr txBox="1">
            <a:spLocks noGrp="1"/>
          </p:cNvSpPr>
          <p:nvPr>
            <p:ph type="body" idx="2"/>
          </p:nvPr>
        </p:nvSpPr>
        <p:spPr>
          <a:xfrm>
            <a:off x="4939500" y="724075"/>
            <a:ext cx="3837000" cy="35517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pic>
        <p:nvPicPr>
          <p:cNvPr id="70" name="Google Shape;70;p26"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71" name="Google Shape;71;p2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72"/>
        <p:cNvGrpSpPr/>
        <p:nvPr/>
      </p:nvGrpSpPr>
      <p:grpSpPr>
        <a:xfrm>
          <a:off x="0" y="0"/>
          <a:ext cx="0" cy="0"/>
          <a:chOff x="0" y="0"/>
          <a:chExt cx="0" cy="0"/>
        </a:xfrm>
      </p:grpSpPr>
      <p:pic>
        <p:nvPicPr>
          <p:cNvPr id="73" name="Google Shape;73;p27"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74" name="Google Shape;74;p2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7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6"/>
        <p:cNvGrpSpPr/>
        <p:nvPr/>
      </p:nvGrpSpPr>
      <p:grpSpPr>
        <a:xfrm>
          <a:off x="0" y="0"/>
          <a:ext cx="0" cy="0"/>
          <a:chOff x="0" y="0"/>
          <a:chExt cx="0" cy="0"/>
        </a:xfrm>
      </p:grpSpPr>
      <p:sp>
        <p:nvSpPr>
          <p:cNvPr id="77" name="Google Shape;77;g12976686966_1_12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g12976686966_1_12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1600"/>
              </a:spcAft>
              <a:buClr>
                <a:schemeClr val="dk1"/>
              </a:buClr>
              <a:buSzPts val="1400"/>
              <a:buChar char="■"/>
              <a:defRPr/>
            </a:lvl9pPr>
          </a:lstStyle>
          <a:p>
            <a:endParaRPr/>
          </a:p>
        </p:txBody>
      </p:sp>
      <p:sp>
        <p:nvSpPr>
          <p:cNvPr id="79" name="Google Shape;79;g12976686966_1_1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g12976686966_1_1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g12976686966_1_1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19"/>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pic>
        <p:nvPicPr>
          <p:cNvPr id="15" name="Google Shape;15;p19"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16" name="Google Shape;16;p1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57068C"/>
        </a:solidFill>
        <a:effectLst/>
      </p:bgPr>
    </p:bg>
    <p:spTree>
      <p:nvGrpSpPr>
        <p:cNvPr id="1" name="Shape 17"/>
        <p:cNvGrpSpPr/>
        <p:nvPr/>
      </p:nvGrpSpPr>
      <p:grpSpPr>
        <a:xfrm>
          <a:off x="0" y="0"/>
          <a:ext cx="0" cy="0"/>
          <a:chOff x="0" y="0"/>
          <a:chExt cx="0" cy="0"/>
        </a:xfrm>
      </p:grpSpPr>
      <p:pic>
        <p:nvPicPr>
          <p:cNvPr id="18" name="Google Shape;18;p15" descr="Aerial view of New York City."/>
          <p:cNvPicPr preferRelativeResize="0"/>
          <p:nvPr/>
        </p:nvPicPr>
        <p:blipFill rotWithShape="1">
          <a:blip r:embed="rId2">
            <a:alphaModFix amt="25000"/>
          </a:blip>
          <a:srcRect t="14018" r="734" b="2233"/>
          <a:stretch/>
        </p:blipFill>
        <p:spPr>
          <a:xfrm>
            <a:off x="1" y="0"/>
            <a:ext cx="9143999" cy="5143499"/>
          </a:xfrm>
          <a:prstGeom prst="rect">
            <a:avLst/>
          </a:prstGeom>
          <a:noFill/>
          <a:ln>
            <a:noFill/>
          </a:ln>
        </p:spPr>
      </p:pic>
      <p:sp>
        <p:nvSpPr>
          <p:cNvPr id="19" name="Google Shape;19;p15"/>
          <p:cNvSpPr txBox="1">
            <a:spLocks noGrp="1"/>
          </p:cNvSpPr>
          <p:nvPr>
            <p:ph type="title"/>
          </p:nvPr>
        </p:nvSpPr>
        <p:spPr>
          <a:xfrm>
            <a:off x="316949" y="1243943"/>
            <a:ext cx="8265600" cy="19098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a:endParaRPr/>
          </a:p>
        </p:txBody>
      </p:sp>
      <p:pic>
        <p:nvPicPr>
          <p:cNvPr id="20" name="Google Shape;20;p15"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21" name="Google Shape;21;p15"/>
          <p:cNvSpPr txBox="1">
            <a:spLocks noGrp="1"/>
          </p:cNvSpPr>
          <p:nvPr>
            <p:ph type="subTitle" idx="1"/>
          </p:nvPr>
        </p:nvSpPr>
        <p:spPr>
          <a:xfrm>
            <a:off x="307600" y="3119750"/>
            <a:ext cx="4761000" cy="779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22" name="Google Shape;22;p15"/>
          <p:cNvSpPr txBox="1">
            <a:spLocks noGrp="1"/>
          </p:cNvSpPr>
          <p:nvPr>
            <p:ph type="body" idx="2"/>
          </p:nvPr>
        </p:nvSpPr>
        <p:spPr>
          <a:xfrm>
            <a:off x="307600" y="4145050"/>
            <a:ext cx="2436000" cy="657600"/>
          </a:xfrm>
          <a:prstGeom prst="rect">
            <a:avLst/>
          </a:prstGeom>
          <a:noFill/>
          <a:ln>
            <a:noFill/>
          </a:ln>
        </p:spPr>
        <p:txBody>
          <a:bodyPr spcFirstLastPara="1" wrap="square" lIns="91425" tIns="91425" rIns="91425" bIns="91425" anchor="t" anchorCtr="0">
            <a:noAutofit/>
          </a:bodyPr>
          <a:lstStyle>
            <a:lvl1pPr marL="457200" lvl="0" indent="-29845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algn="l">
              <a:lnSpc>
                <a:spcPct val="125000"/>
              </a:lnSpc>
              <a:spcBef>
                <a:spcPts val="0"/>
              </a:spcBef>
              <a:spcAft>
                <a:spcPts val="0"/>
              </a:spcAft>
              <a:buClr>
                <a:srgbClr val="FFFFFF"/>
              </a:buClr>
              <a:buSzPts val="1400"/>
              <a:buChar char="○"/>
              <a:defRPr>
                <a:solidFill>
                  <a:srgbClr val="FFFFFF"/>
                </a:solidFill>
              </a:defRPr>
            </a:lvl2pPr>
            <a:lvl3pPr marL="1371600" lvl="2" indent="-317500" algn="l">
              <a:lnSpc>
                <a:spcPct val="125000"/>
              </a:lnSpc>
              <a:spcBef>
                <a:spcPts val="0"/>
              </a:spcBef>
              <a:spcAft>
                <a:spcPts val="0"/>
              </a:spcAft>
              <a:buClr>
                <a:srgbClr val="FFFFFF"/>
              </a:buClr>
              <a:buSzPts val="1400"/>
              <a:buChar char="■"/>
              <a:defRPr>
                <a:solidFill>
                  <a:srgbClr val="FFFFFF"/>
                </a:solidFill>
              </a:defRPr>
            </a:lvl3pPr>
            <a:lvl4pPr marL="1828800" lvl="3" indent="-317500" algn="l">
              <a:lnSpc>
                <a:spcPct val="125000"/>
              </a:lnSpc>
              <a:spcBef>
                <a:spcPts val="0"/>
              </a:spcBef>
              <a:spcAft>
                <a:spcPts val="0"/>
              </a:spcAft>
              <a:buClr>
                <a:srgbClr val="FFFFFF"/>
              </a:buClr>
              <a:buSzPts val="1400"/>
              <a:buChar char="●"/>
              <a:defRPr>
                <a:solidFill>
                  <a:srgbClr val="FFFFFF"/>
                </a:solidFill>
              </a:defRPr>
            </a:lvl4pPr>
            <a:lvl5pPr marL="2286000" lvl="4" indent="-317500" algn="l">
              <a:lnSpc>
                <a:spcPct val="125000"/>
              </a:lnSpc>
              <a:spcBef>
                <a:spcPts val="0"/>
              </a:spcBef>
              <a:spcAft>
                <a:spcPts val="0"/>
              </a:spcAft>
              <a:buClr>
                <a:srgbClr val="FFFFFF"/>
              </a:buClr>
              <a:buSzPts val="1400"/>
              <a:buChar char="○"/>
              <a:defRPr>
                <a:solidFill>
                  <a:srgbClr val="FFFFFF"/>
                </a:solidFill>
              </a:defRPr>
            </a:lvl5pPr>
            <a:lvl6pPr marL="2743200" lvl="5" indent="-317500" algn="l">
              <a:lnSpc>
                <a:spcPct val="125000"/>
              </a:lnSpc>
              <a:spcBef>
                <a:spcPts val="0"/>
              </a:spcBef>
              <a:spcAft>
                <a:spcPts val="0"/>
              </a:spcAft>
              <a:buClr>
                <a:srgbClr val="FFFFFF"/>
              </a:buClr>
              <a:buSzPts val="1400"/>
              <a:buChar char="■"/>
              <a:defRPr>
                <a:solidFill>
                  <a:srgbClr val="FFFFFF"/>
                </a:solidFill>
              </a:defRPr>
            </a:lvl6pPr>
            <a:lvl7pPr marL="3200400" lvl="6" indent="-317500" algn="l">
              <a:lnSpc>
                <a:spcPct val="125000"/>
              </a:lnSpc>
              <a:spcBef>
                <a:spcPts val="0"/>
              </a:spcBef>
              <a:spcAft>
                <a:spcPts val="0"/>
              </a:spcAft>
              <a:buClr>
                <a:srgbClr val="FFFFFF"/>
              </a:buClr>
              <a:buSzPts val="1400"/>
              <a:buChar char="●"/>
              <a:defRPr>
                <a:solidFill>
                  <a:srgbClr val="FFFFFF"/>
                </a:solidFill>
              </a:defRPr>
            </a:lvl7pPr>
            <a:lvl8pPr marL="3657600" lvl="7" indent="-317500" algn="l">
              <a:lnSpc>
                <a:spcPct val="125000"/>
              </a:lnSpc>
              <a:spcBef>
                <a:spcPts val="0"/>
              </a:spcBef>
              <a:spcAft>
                <a:spcPts val="0"/>
              </a:spcAft>
              <a:buClr>
                <a:srgbClr val="FFFFFF"/>
              </a:buClr>
              <a:buSzPts val="1400"/>
              <a:buChar char="○"/>
              <a:defRPr>
                <a:solidFill>
                  <a:srgbClr val="FFFFFF"/>
                </a:solidFill>
              </a:defRPr>
            </a:lvl8pPr>
            <a:lvl9pPr marL="4114800" lvl="8" indent="-317500" algn="l">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23"/>
        <p:cNvGrpSpPr/>
        <p:nvPr/>
      </p:nvGrpSpPr>
      <p:grpSpPr>
        <a:xfrm>
          <a:off x="0" y="0"/>
          <a:ext cx="0" cy="0"/>
          <a:chOff x="0" y="0"/>
          <a:chExt cx="0" cy="0"/>
        </a:xfrm>
      </p:grpSpPr>
      <p:cxnSp>
        <p:nvCxnSpPr>
          <p:cNvPr id="24" name="Google Shape;24;p16" descr=" "/>
          <p:cNvCxnSpPr/>
          <p:nvPr/>
        </p:nvCxnSpPr>
        <p:spPr>
          <a:xfrm>
            <a:off x="407168" y="2618527"/>
            <a:ext cx="521400" cy="0"/>
          </a:xfrm>
          <a:prstGeom prst="straightConnector1">
            <a:avLst/>
          </a:prstGeom>
          <a:noFill/>
          <a:ln w="76200" cap="flat" cmpd="sng">
            <a:solidFill>
              <a:srgbClr val="9A6ABA"/>
            </a:solidFill>
            <a:prstDash val="solid"/>
            <a:round/>
            <a:headEnd type="none" w="sm" len="sm"/>
            <a:tailEnd type="none" w="sm" len="sm"/>
          </a:ln>
        </p:spPr>
      </p:cxnSp>
      <p:pic>
        <p:nvPicPr>
          <p:cNvPr id="25" name="Google Shape;25;p16"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26" name="Google Shape;26;p16"/>
          <p:cNvSpPr txBox="1">
            <a:spLocks noGrp="1"/>
          </p:cNvSpPr>
          <p:nvPr>
            <p:ph type="title"/>
          </p:nvPr>
        </p:nvSpPr>
        <p:spPr>
          <a:xfrm>
            <a:off x="316950" y="457200"/>
            <a:ext cx="8520600" cy="18417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27" name="Google Shape;27;p16"/>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18"/>
          <p:cNvSpPr txBox="1">
            <a:spLocks noGrp="1"/>
          </p:cNvSpPr>
          <p:nvPr>
            <p:ph type="title"/>
          </p:nvPr>
        </p:nvSpPr>
        <p:spPr>
          <a:xfrm>
            <a:off x="311700" y="445025"/>
            <a:ext cx="8424900" cy="11424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pic>
        <p:nvPicPr>
          <p:cNvPr id="30" name="Google Shape;30;p18"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31" name="Google Shape;31;p18"/>
          <p:cNvSpPr txBox="1">
            <a:spLocks noGrp="1"/>
          </p:cNvSpPr>
          <p:nvPr>
            <p:ph type="body" idx="1"/>
          </p:nvPr>
        </p:nvSpPr>
        <p:spPr>
          <a:xfrm>
            <a:off x="1376250" y="1828800"/>
            <a:ext cx="3330300" cy="24471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32" name="Google Shape;32;p18"/>
          <p:cNvSpPr txBox="1">
            <a:spLocks noGrp="1"/>
          </p:cNvSpPr>
          <p:nvPr>
            <p:ph type="body" idx="2"/>
          </p:nvPr>
        </p:nvSpPr>
        <p:spPr>
          <a:xfrm>
            <a:off x="5051175" y="1828800"/>
            <a:ext cx="3330300" cy="24471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33" name="Google Shape;33;p1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311700" y="426408"/>
            <a:ext cx="4308300" cy="10593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36" name="Google Shape;36;p20"/>
          <p:cNvSpPr txBox="1">
            <a:spLocks noGrp="1"/>
          </p:cNvSpPr>
          <p:nvPr>
            <p:ph type="body" idx="1"/>
          </p:nvPr>
        </p:nvSpPr>
        <p:spPr>
          <a:xfrm>
            <a:off x="311700" y="1646230"/>
            <a:ext cx="3350400" cy="24189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pic>
        <p:nvPicPr>
          <p:cNvPr id="37" name="Google Shape;37;p20"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38" name="Google Shape;38;p2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3F3F3"/>
        </a:solidFill>
        <a:effectLst/>
      </p:bgPr>
    </p:bg>
    <p:spTree>
      <p:nvGrpSpPr>
        <p:cNvPr id="1" name="Shape 39"/>
        <p:cNvGrpSpPr/>
        <p:nvPr/>
      </p:nvGrpSpPr>
      <p:grpSpPr>
        <a:xfrm>
          <a:off x="0" y="0"/>
          <a:ext cx="0" cy="0"/>
          <a:chOff x="0" y="0"/>
          <a:chExt cx="0" cy="0"/>
        </a:xfrm>
      </p:grpSpPr>
      <p:sp>
        <p:nvSpPr>
          <p:cNvPr id="40" name="Google Shape;40;p21"/>
          <p:cNvSpPr txBox="1">
            <a:spLocks noGrp="1"/>
          </p:cNvSpPr>
          <p:nvPr>
            <p:ph type="title"/>
          </p:nvPr>
        </p:nvSpPr>
        <p:spPr>
          <a:xfrm>
            <a:off x="407175" y="450150"/>
            <a:ext cx="8329500" cy="382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a:endParaRPr/>
          </a:p>
        </p:txBody>
      </p:sp>
      <p:pic>
        <p:nvPicPr>
          <p:cNvPr id="41" name="Google Shape;41;p21"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42" name="Google Shape;42;p2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43"/>
        <p:cNvGrpSpPr/>
        <p:nvPr/>
      </p:nvGrpSpPr>
      <p:grpSpPr>
        <a:xfrm>
          <a:off x="0" y="0"/>
          <a:ext cx="0" cy="0"/>
          <a:chOff x="0" y="0"/>
          <a:chExt cx="0" cy="0"/>
        </a:xfrm>
      </p:grpSpPr>
      <p:pic>
        <p:nvPicPr>
          <p:cNvPr id="44" name="Google Shape;44;p22"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45" name="Google Shape;45;p22"/>
          <p:cNvSpPr txBox="1">
            <a:spLocks noGrp="1"/>
          </p:cNvSpPr>
          <p:nvPr>
            <p:ph type="title"/>
          </p:nvPr>
        </p:nvSpPr>
        <p:spPr>
          <a:xfrm>
            <a:off x="311700" y="445025"/>
            <a:ext cx="3803100" cy="11424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46" name="Google Shape;46;p22"/>
          <p:cNvSpPr txBox="1">
            <a:spLocks noGrp="1"/>
          </p:cNvSpPr>
          <p:nvPr>
            <p:ph type="body" idx="1"/>
          </p:nvPr>
        </p:nvSpPr>
        <p:spPr>
          <a:xfrm>
            <a:off x="311700" y="2750150"/>
            <a:ext cx="3466500" cy="1522500"/>
          </a:xfrm>
          <a:prstGeom prst="rect">
            <a:avLst/>
          </a:prstGeom>
          <a:noFill/>
          <a:ln>
            <a:noFill/>
          </a:ln>
        </p:spPr>
        <p:txBody>
          <a:bodyPr spcFirstLastPara="1" wrap="square" lIns="91425" tIns="91425" rIns="91425" bIns="91425" anchor="b" anchorCtr="0">
            <a:noAutofit/>
          </a:bodyPr>
          <a:lstStyle>
            <a:lvl1pPr marL="457200" lvl="0" indent="-298450" algn="l">
              <a:lnSpc>
                <a:spcPct val="125000"/>
              </a:lnSpc>
              <a:spcBef>
                <a:spcPts val="0"/>
              </a:spcBef>
              <a:spcAft>
                <a:spcPts val="0"/>
              </a:spcAft>
              <a:buSzPts val="1100"/>
              <a:buChar char="●"/>
              <a:defRPr sz="1100"/>
            </a:lvl1pPr>
            <a:lvl2pPr marL="914400" lvl="1" indent="-298450" algn="l">
              <a:lnSpc>
                <a:spcPct val="125000"/>
              </a:lnSpc>
              <a:spcBef>
                <a:spcPts val="0"/>
              </a:spcBef>
              <a:spcAft>
                <a:spcPts val="0"/>
              </a:spcAft>
              <a:buSzPts val="1100"/>
              <a:buChar char="○"/>
              <a:defRPr sz="1100"/>
            </a:lvl2pPr>
            <a:lvl3pPr marL="1371600" lvl="2" indent="-298450" algn="l">
              <a:lnSpc>
                <a:spcPct val="125000"/>
              </a:lnSpc>
              <a:spcBef>
                <a:spcPts val="0"/>
              </a:spcBef>
              <a:spcAft>
                <a:spcPts val="0"/>
              </a:spcAft>
              <a:buSzPts val="1100"/>
              <a:buChar char="■"/>
              <a:defRPr sz="1100"/>
            </a:lvl3pPr>
            <a:lvl4pPr marL="1828800" lvl="3" indent="-298450" algn="l">
              <a:lnSpc>
                <a:spcPct val="125000"/>
              </a:lnSpc>
              <a:spcBef>
                <a:spcPts val="0"/>
              </a:spcBef>
              <a:spcAft>
                <a:spcPts val="0"/>
              </a:spcAft>
              <a:buSzPts val="1100"/>
              <a:buChar char="●"/>
              <a:defRPr sz="1100"/>
            </a:lvl4pPr>
            <a:lvl5pPr marL="2286000" lvl="4" indent="-298450" algn="l">
              <a:lnSpc>
                <a:spcPct val="125000"/>
              </a:lnSpc>
              <a:spcBef>
                <a:spcPts val="0"/>
              </a:spcBef>
              <a:spcAft>
                <a:spcPts val="0"/>
              </a:spcAft>
              <a:buSzPts val="1100"/>
              <a:buChar char="○"/>
              <a:defRPr sz="1100"/>
            </a:lvl5pPr>
            <a:lvl6pPr marL="2743200" lvl="5" indent="-298450" algn="l">
              <a:lnSpc>
                <a:spcPct val="125000"/>
              </a:lnSpc>
              <a:spcBef>
                <a:spcPts val="0"/>
              </a:spcBef>
              <a:spcAft>
                <a:spcPts val="0"/>
              </a:spcAft>
              <a:buSzPts val="1100"/>
              <a:buChar char="■"/>
              <a:defRPr sz="1100"/>
            </a:lvl6pPr>
            <a:lvl7pPr marL="3200400" lvl="6" indent="-298450" algn="l">
              <a:lnSpc>
                <a:spcPct val="125000"/>
              </a:lnSpc>
              <a:spcBef>
                <a:spcPts val="0"/>
              </a:spcBef>
              <a:spcAft>
                <a:spcPts val="0"/>
              </a:spcAft>
              <a:buSzPts val="1100"/>
              <a:buChar char="●"/>
              <a:defRPr sz="1100"/>
            </a:lvl7pPr>
            <a:lvl8pPr marL="3657600" lvl="7" indent="-298450" algn="l">
              <a:lnSpc>
                <a:spcPct val="125000"/>
              </a:lnSpc>
              <a:spcBef>
                <a:spcPts val="0"/>
              </a:spcBef>
              <a:spcAft>
                <a:spcPts val="0"/>
              </a:spcAft>
              <a:buSzPts val="1100"/>
              <a:buChar char="○"/>
              <a:defRPr sz="1100"/>
            </a:lvl8pPr>
            <a:lvl9pPr marL="4114800" lvl="8" indent="-298450" algn="l">
              <a:lnSpc>
                <a:spcPct val="125000"/>
              </a:lnSpc>
              <a:spcBef>
                <a:spcPts val="0"/>
              </a:spcBef>
              <a:spcAft>
                <a:spcPts val="0"/>
              </a:spcAft>
              <a:buSzPts val="1100"/>
              <a:buChar char="■"/>
              <a:defRPr sz="1100"/>
            </a:lvl9pPr>
          </a:lstStyle>
          <a:p>
            <a:endParaRPr/>
          </a:p>
        </p:txBody>
      </p:sp>
      <p:sp>
        <p:nvSpPr>
          <p:cNvPr id="47" name="Google Shape;47;p2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pic>
        <p:nvPicPr>
          <p:cNvPr id="49" name="Google Shape;49;p23"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50" name="Google Shape;50;p2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
        <p:nvSpPr>
          <p:cNvPr id="51" name="Google Shape;51;p23"/>
          <p:cNvSpPr txBox="1">
            <a:spLocks noGrp="1"/>
          </p:cNvSpPr>
          <p:nvPr>
            <p:ph type="title"/>
          </p:nvPr>
        </p:nvSpPr>
        <p:spPr>
          <a:xfrm>
            <a:off x="311700" y="3564945"/>
            <a:ext cx="4491300" cy="605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7068C"/>
              </a:buClr>
              <a:buSzPts val="4200"/>
              <a:buFont typeface="Montserrat ExtraBold"/>
              <a:buNone/>
              <a:defRPr sz="4200" b="0" i="0" u="none" strike="noStrike" cap="none">
                <a:solidFill>
                  <a:srgbClr val="57068C"/>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7068C"/>
              </a:buClr>
              <a:buSzPts val="1800"/>
              <a:buFont typeface="Montserrat"/>
              <a:buChar char="●"/>
              <a:defRPr sz="1800" b="0" i="0" u="none" strike="noStrike" cap="none">
                <a:solidFill>
                  <a:srgbClr val="333333"/>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eeksforgeeks.org/multithreading-in-cp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12923caab7b_1_0"/>
          <p:cNvSpPr txBox="1">
            <a:spLocks noGrp="1"/>
          </p:cNvSpPr>
          <p:nvPr>
            <p:ph type="title"/>
          </p:nvPr>
        </p:nvSpPr>
        <p:spPr>
          <a:xfrm>
            <a:off x="307599" y="852468"/>
            <a:ext cx="8265600" cy="19098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200"/>
              <a:buNone/>
            </a:pPr>
            <a:r>
              <a:rPr lang="en" sz="4000"/>
              <a:t>Evaluate the impact of quarterly earnings report on stock price movement</a:t>
            </a:r>
            <a:endParaRPr sz="4000"/>
          </a:p>
        </p:txBody>
      </p:sp>
      <p:sp>
        <p:nvSpPr>
          <p:cNvPr id="87" name="Google Shape;87;g12923caab7b_1_0"/>
          <p:cNvSpPr txBox="1">
            <a:spLocks noGrp="1"/>
          </p:cNvSpPr>
          <p:nvPr>
            <p:ph type="subTitle" idx="1"/>
          </p:nvPr>
        </p:nvSpPr>
        <p:spPr>
          <a:xfrm>
            <a:off x="307600" y="2762275"/>
            <a:ext cx="4761000" cy="7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6883 Financial Computing</a:t>
            </a:r>
            <a:endParaRPr/>
          </a:p>
        </p:txBody>
      </p:sp>
      <p:sp>
        <p:nvSpPr>
          <p:cNvPr id="88" name="Google Shape;88;g12923caab7b_1_0"/>
          <p:cNvSpPr txBox="1">
            <a:spLocks noGrp="1"/>
          </p:cNvSpPr>
          <p:nvPr>
            <p:ph type="body" idx="2"/>
          </p:nvPr>
        </p:nvSpPr>
        <p:spPr>
          <a:xfrm>
            <a:off x="307600" y="3366700"/>
            <a:ext cx="3358500" cy="14355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100"/>
              <a:buNone/>
            </a:pPr>
            <a:r>
              <a:rPr lang="en"/>
              <a:t>Yusheng Chen</a:t>
            </a:r>
            <a:endParaRPr/>
          </a:p>
          <a:p>
            <a:pPr marL="0" lvl="0" indent="0" algn="l" rtl="0">
              <a:lnSpc>
                <a:spcPct val="125000"/>
              </a:lnSpc>
              <a:spcBef>
                <a:spcPts val="0"/>
              </a:spcBef>
              <a:spcAft>
                <a:spcPts val="0"/>
              </a:spcAft>
              <a:buSzPts val="1100"/>
              <a:buNone/>
            </a:pPr>
            <a:r>
              <a:rPr lang="en"/>
              <a:t>Levi Lan</a:t>
            </a:r>
            <a:endParaRPr/>
          </a:p>
          <a:p>
            <a:pPr marL="0" lvl="0" indent="0" algn="l" rtl="0">
              <a:lnSpc>
                <a:spcPct val="125000"/>
              </a:lnSpc>
              <a:spcBef>
                <a:spcPts val="0"/>
              </a:spcBef>
              <a:spcAft>
                <a:spcPts val="0"/>
              </a:spcAft>
              <a:buSzPts val="1100"/>
              <a:buNone/>
            </a:pPr>
            <a:r>
              <a:rPr lang="en"/>
              <a:t>Yuhsing Chang</a:t>
            </a:r>
            <a:endParaRPr/>
          </a:p>
          <a:p>
            <a:pPr marL="0" lvl="0" indent="0" algn="l" rtl="0">
              <a:lnSpc>
                <a:spcPct val="125000"/>
              </a:lnSpc>
              <a:spcBef>
                <a:spcPts val="0"/>
              </a:spcBef>
              <a:spcAft>
                <a:spcPts val="0"/>
              </a:spcAft>
              <a:buSzPts val="1100"/>
              <a:buNone/>
            </a:pPr>
            <a:r>
              <a:rPr lang="en"/>
              <a:t>Donguk shin</a:t>
            </a:r>
            <a:endParaRPr/>
          </a:p>
          <a:p>
            <a:pPr marL="0" lvl="0" indent="0" algn="l" rtl="0">
              <a:lnSpc>
                <a:spcPct val="125000"/>
              </a:lnSpc>
              <a:spcBef>
                <a:spcPts val="0"/>
              </a:spcBef>
              <a:spcAft>
                <a:spcPts val="0"/>
              </a:spcAft>
              <a:buSzPts val="1100"/>
              <a:buNone/>
            </a:pPr>
            <a:r>
              <a:rPr lang="en"/>
              <a:t>Tommy Hu</a:t>
            </a:r>
            <a:endParaRPr/>
          </a:p>
          <a:p>
            <a:pPr marL="0" lvl="0" indent="0" algn="l" rtl="0">
              <a:lnSpc>
                <a:spcPct val="125000"/>
              </a:lnSpc>
              <a:spcBef>
                <a:spcPts val="0"/>
              </a:spcBef>
              <a:spcAft>
                <a:spcPts val="0"/>
              </a:spcAft>
              <a:buSzPts val="1100"/>
              <a:buNone/>
            </a:pPr>
            <a:r>
              <a:rPr lang="en"/>
              <a:t>Stanley Sukanto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129317f169d_0_2"/>
          <p:cNvSpPr txBox="1">
            <a:spLocks noGrp="1"/>
          </p:cNvSpPr>
          <p:nvPr>
            <p:ph type="title"/>
          </p:nvPr>
        </p:nvSpPr>
        <p:spPr>
          <a:xfrm>
            <a:off x="311700" y="151125"/>
            <a:ext cx="8682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Helper.hpp/.cpp</a:t>
            </a:r>
            <a:br>
              <a:rPr lang="en"/>
            </a:br>
            <a:r>
              <a:rPr lang="en" sz="1800">
                <a:solidFill>
                  <a:srgbClr val="57068C"/>
                </a:solidFill>
                <a:latin typeface="Times New Roman"/>
                <a:ea typeface="Times New Roman"/>
                <a:cs typeface="Times New Roman"/>
                <a:sym typeface="Times New Roman"/>
              </a:rPr>
              <a:t> For AAR &amp; CAAR calculation and other helping functions</a:t>
            </a:r>
            <a:endParaRPr sz="1800">
              <a:solidFill>
                <a:srgbClr val="57068C"/>
              </a:solidFill>
              <a:latin typeface="Times New Roman"/>
              <a:ea typeface="Times New Roman"/>
              <a:cs typeface="Times New Roman"/>
              <a:sym typeface="Times New Roman"/>
            </a:endParaRPr>
          </a:p>
          <a:p>
            <a:pPr marL="0" lvl="0" indent="0" algn="l" rtl="0">
              <a:lnSpc>
                <a:spcPct val="85000"/>
              </a:lnSpc>
              <a:spcBef>
                <a:spcPts val="0"/>
              </a:spcBef>
              <a:spcAft>
                <a:spcPts val="0"/>
              </a:spcAft>
              <a:buClr>
                <a:srgbClr val="57068C"/>
              </a:buClr>
              <a:buSzPts val="4200"/>
              <a:buFont typeface="Montserrat Black"/>
              <a:buNone/>
            </a:pPr>
            <a:br>
              <a:rPr lang="en"/>
            </a:br>
            <a:br>
              <a:rPr lang="en"/>
            </a:br>
            <a:br>
              <a:rPr lang="en"/>
            </a:br>
            <a:br>
              <a:rPr lang="en"/>
            </a:br>
            <a:br>
              <a:rPr lang="en"/>
            </a:br>
            <a:br>
              <a:rPr lang="en"/>
            </a:br>
            <a:endParaRPr/>
          </a:p>
        </p:txBody>
      </p:sp>
      <p:pic>
        <p:nvPicPr>
          <p:cNvPr id="148" name="Google Shape;148;g129317f169d_0_2"/>
          <p:cNvPicPr preferRelativeResize="0"/>
          <p:nvPr/>
        </p:nvPicPr>
        <p:blipFill>
          <a:blip r:embed="rId3">
            <a:alphaModFix/>
          </a:blip>
          <a:stretch>
            <a:fillRect/>
          </a:stretch>
        </p:blipFill>
        <p:spPr>
          <a:xfrm>
            <a:off x="152400" y="1117650"/>
            <a:ext cx="8839200" cy="33947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129317f169d_0_15"/>
          <p:cNvSpPr txBox="1">
            <a:spLocks noGrp="1"/>
          </p:cNvSpPr>
          <p:nvPr>
            <p:ph type="title" idx="4294967295"/>
          </p:nvPr>
        </p:nvSpPr>
        <p:spPr>
          <a:xfrm>
            <a:off x="311700" y="151125"/>
            <a:ext cx="8682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Random Select</a:t>
            </a:r>
            <a:br>
              <a:rPr lang="en"/>
            </a:br>
            <a:br>
              <a:rPr lang="en"/>
            </a:br>
            <a:endParaRPr/>
          </a:p>
        </p:txBody>
      </p:sp>
      <p:sp>
        <p:nvSpPr>
          <p:cNvPr id="154" name="Google Shape;154;g129317f169d_0_15"/>
          <p:cNvSpPr txBox="1"/>
          <p:nvPr/>
        </p:nvSpPr>
        <p:spPr>
          <a:xfrm>
            <a:off x="215350" y="1003650"/>
            <a:ext cx="6319200" cy="3136200"/>
          </a:xfrm>
          <a:prstGeom prst="rect">
            <a:avLst/>
          </a:prstGeom>
          <a:noFill/>
          <a:ln>
            <a:noFill/>
          </a:ln>
        </p:spPr>
        <p:txBody>
          <a:bodyPr spcFirstLastPara="1" wrap="square" lIns="91425" tIns="91425" rIns="91425" bIns="91425" anchor="t" anchorCtr="0">
            <a:spAutoFit/>
          </a:bodyPr>
          <a:lstStyle/>
          <a:p>
            <a:pPr marL="139700" lvl="0" indent="0" algn="l" rtl="0">
              <a:lnSpc>
                <a:spcPct val="125000"/>
              </a:lnSpc>
              <a:spcBef>
                <a:spcPts val="0"/>
              </a:spcBef>
              <a:spcAft>
                <a:spcPts val="0"/>
              </a:spcAft>
              <a:buNone/>
            </a:pPr>
            <a:r>
              <a:rPr lang="en" sz="1300">
                <a:solidFill>
                  <a:schemeClr val="dk2"/>
                </a:solidFill>
                <a:latin typeface="Montserrat"/>
                <a:ea typeface="Montserrat"/>
                <a:cs typeface="Montserrat"/>
                <a:sym typeface="Montserrat"/>
              </a:rPr>
              <a:t>1. Select stocks by index:</a:t>
            </a:r>
            <a:endParaRPr sz="1300">
              <a:solidFill>
                <a:schemeClr val="dk2"/>
              </a:solidFill>
              <a:latin typeface="Montserrat"/>
              <a:ea typeface="Montserrat"/>
              <a:cs typeface="Montserrat"/>
              <a:sym typeface="Montserrat"/>
            </a:endParaRPr>
          </a:p>
          <a:p>
            <a:pPr marL="139700" lvl="0" indent="0" algn="l" rtl="0">
              <a:lnSpc>
                <a:spcPct val="125000"/>
              </a:lnSpc>
              <a:spcBef>
                <a:spcPts val="0"/>
              </a:spcBef>
              <a:spcAft>
                <a:spcPts val="0"/>
              </a:spcAft>
              <a:buNone/>
            </a:pPr>
            <a:r>
              <a:rPr lang="en" sz="1300">
                <a:solidFill>
                  <a:schemeClr val="dk2"/>
                </a:solidFill>
                <a:latin typeface="Montserrat"/>
                <a:ea typeface="Montserrat"/>
                <a:cs typeface="Montserrat"/>
                <a:sym typeface="Montserrat"/>
              </a:rPr>
              <a:t>In each VectorS (ex: Beat) , using rand() to generate a random variable and taking its remainder by dividing its group size. (ex: Beat[rand()%m], m is size of group Beat)</a:t>
            </a:r>
            <a:endParaRPr sz="1300">
              <a:solidFill>
                <a:schemeClr val="dk2"/>
              </a:solidFill>
              <a:latin typeface="Montserrat"/>
              <a:ea typeface="Montserrat"/>
              <a:cs typeface="Montserrat"/>
              <a:sym typeface="Montserrat"/>
            </a:endParaRPr>
          </a:p>
          <a:p>
            <a:pPr marL="139700" lvl="0" indent="0" algn="l" rtl="0">
              <a:lnSpc>
                <a:spcPct val="125000"/>
              </a:lnSpc>
              <a:spcBef>
                <a:spcPts val="0"/>
              </a:spcBef>
              <a:spcAft>
                <a:spcPts val="0"/>
              </a:spcAft>
              <a:buNone/>
            </a:pPr>
            <a:endParaRPr sz="1300">
              <a:solidFill>
                <a:schemeClr val="dk2"/>
              </a:solidFill>
              <a:latin typeface="Montserrat"/>
              <a:ea typeface="Montserrat"/>
              <a:cs typeface="Montserrat"/>
              <a:sym typeface="Montserrat"/>
            </a:endParaRPr>
          </a:p>
          <a:p>
            <a:pPr marL="139700" lvl="0" indent="0" algn="l" rtl="0">
              <a:lnSpc>
                <a:spcPct val="125000"/>
              </a:lnSpc>
              <a:spcBef>
                <a:spcPts val="0"/>
              </a:spcBef>
              <a:spcAft>
                <a:spcPts val="0"/>
              </a:spcAft>
              <a:buNone/>
            </a:pPr>
            <a:r>
              <a:rPr lang="en" sz="1300">
                <a:solidFill>
                  <a:schemeClr val="dk2"/>
                </a:solidFill>
                <a:latin typeface="Montserrat"/>
                <a:ea typeface="Montserrat"/>
                <a:cs typeface="Montserrat"/>
                <a:sym typeface="Montserrat"/>
              </a:rPr>
              <a:t>2. Check validity and no repetition</a:t>
            </a:r>
            <a:endParaRPr sz="1300">
              <a:solidFill>
                <a:schemeClr val="dk2"/>
              </a:solidFill>
              <a:latin typeface="Montserrat"/>
              <a:ea typeface="Montserrat"/>
              <a:cs typeface="Montserrat"/>
              <a:sym typeface="Montserrat"/>
            </a:endParaRPr>
          </a:p>
          <a:p>
            <a:pPr marL="139700" lvl="0" indent="0" algn="l" rtl="0">
              <a:lnSpc>
                <a:spcPct val="125000"/>
              </a:lnSpc>
              <a:spcBef>
                <a:spcPts val="0"/>
              </a:spcBef>
              <a:spcAft>
                <a:spcPts val="0"/>
              </a:spcAft>
              <a:buNone/>
            </a:pPr>
            <a:r>
              <a:rPr lang="en" sz="1300">
                <a:solidFill>
                  <a:schemeClr val="dk2"/>
                </a:solidFill>
                <a:latin typeface="Montserrat"/>
                <a:ea typeface="Montserrat"/>
                <a:cs typeface="Montserrat"/>
                <a:sym typeface="Montserrat"/>
              </a:rPr>
              <a:t>If the selected ticker is valid and isn’t selected before, then insert this ticker into a set.</a:t>
            </a:r>
            <a:endParaRPr sz="1300">
              <a:solidFill>
                <a:schemeClr val="dk2"/>
              </a:solidFill>
              <a:latin typeface="Montserrat"/>
              <a:ea typeface="Montserrat"/>
              <a:cs typeface="Montserrat"/>
              <a:sym typeface="Montserrat"/>
            </a:endParaRPr>
          </a:p>
          <a:p>
            <a:pPr marL="139700" lvl="0" indent="0" algn="l" rtl="0">
              <a:lnSpc>
                <a:spcPct val="125000"/>
              </a:lnSpc>
              <a:spcBef>
                <a:spcPts val="0"/>
              </a:spcBef>
              <a:spcAft>
                <a:spcPts val="0"/>
              </a:spcAft>
              <a:buNone/>
            </a:pPr>
            <a:endParaRPr sz="1300">
              <a:solidFill>
                <a:schemeClr val="dk2"/>
              </a:solidFill>
              <a:latin typeface="Montserrat"/>
              <a:ea typeface="Montserrat"/>
              <a:cs typeface="Montserrat"/>
              <a:sym typeface="Montserrat"/>
            </a:endParaRPr>
          </a:p>
          <a:p>
            <a:pPr marL="139700" lvl="0" indent="0" algn="l" rtl="0">
              <a:lnSpc>
                <a:spcPct val="125000"/>
              </a:lnSpc>
              <a:spcBef>
                <a:spcPts val="0"/>
              </a:spcBef>
              <a:spcAft>
                <a:spcPts val="0"/>
              </a:spcAft>
              <a:buNone/>
            </a:pPr>
            <a:r>
              <a:rPr lang="en" sz="1300">
                <a:solidFill>
                  <a:schemeClr val="dk2"/>
                </a:solidFill>
                <a:latin typeface="Montserrat"/>
                <a:ea typeface="Montserrat"/>
                <a:cs typeface="Montserrat"/>
                <a:sym typeface="Montserrat"/>
              </a:rPr>
              <a:t>3. Keep selecting stocks until that the set have 80 tickers of stocks.</a:t>
            </a:r>
            <a:endParaRPr sz="1300">
              <a:solidFill>
                <a:schemeClr val="dk2"/>
              </a:solidFill>
              <a:latin typeface="Montserrat"/>
              <a:ea typeface="Montserrat"/>
              <a:cs typeface="Montserrat"/>
              <a:sym typeface="Montserrat"/>
            </a:endParaRPr>
          </a:p>
          <a:p>
            <a:pPr marL="139700" lvl="0" indent="0" algn="l" rtl="0">
              <a:lnSpc>
                <a:spcPct val="125000"/>
              </a:lnSpc>
              <a:spcBef>
                <a:spcPts val="0"/>
              </a:spcBef>
              <a:spcAft>
                <a:spcPts val="0"/>
              </a:spcAft>
              <a:buNone/>
            </a:pPr>
            <a:endParaRPr sz="1300">
              <a:solidFill>
                <a:schemeClr val="dk2"/>
              </a:solidFill>
              <a:latin typeface="Montserrat"/>
              <a:ea typeface="Montserrat"/>
              <a:cs typeface="Montserrat"/>
              <a:sym typeface="Montserrat"/>
            </a:endParaRPr>
          </a:p>
          <a:p>
            <a:pPr marL="139700" lvl="0" indent="0" algn="l" rtl="0">
              <a:lnSpc>
                <a:spcPct val="125000"/>
              </a:lnSpc>
              <a:spcBef>
                <a:spcPts val="0"/>
              </a:spcBef>
              <a:spcAft>
                <a:spcPts val="0"/>
              </a:spcAft>
              <a:buNone/>
            </a:pPr>
            <a:r>
              <a:rPr lang="en" sz="1300">
                <a:solidFill>
                  <a:schemeClr val="dk2"/>
                </a:solidFill>
                <a:latin typeface="Montserrat"/>
                <a:ea typeface="Montserrat"/>
                <a:cs typeface="Montserrat"/>
                <a:sym typeface="Montserrat"/>
              </a:rPr>
              <a:t>4. Return vector of string (ex: VectoS( set.begin(), set.end() ) )</a:t>
            </a:r>
            <a:endParaRPr sz="1300">
              <a:solidFill>
                <a:schemeClr val="dk2"/>
              </a:solidFill>
              <a:latin typeface="Montserrat"/>
              <a:ea typeface="Montserrat"/>
              <a:cs typeface="Montserrat"/>
              <a:sym typeface="Montserrat"/>
            </a:endParaRPr>
          </a:p>
        </p:txBody>
      </p:sp>
      <p:pic>
        <p:nvPicPr>
          <p:cNvPr id="155" name="Google Shape;155;g129317f169d_0_15"/>
          <p:cNvPicPr preferRelativeResize="0"/>
          <p:nvPr/>
        </p:nvPicPr>
        <p:blipFill>
          <a:blip r:embed="rId3">
            <a:alphaModFix/>
          </a:blip>
          <a:stretch>
            <a:fillRect/>
          </a:stretch>
        </p:blipFill>
        <p:spPr>
          <a:xfrm>
            <a:off x="6534550" y="309400"/>
            <a:ext cx="2068932" cy="4114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29317f169d_0_27"/>
          <p:cNvSpPr txBox="1">
            <a:spLocks noGrp="1"/>
          </p:cNvSpPr>
          <p:nvPr>
            <p:ph type="title" idx="4294967295"/>
          </p:nvPr>
        </p:nvSpPr>
        <p:spPr>
          <a:xfrm>
            <a:off x="311700" y="151125"/>
            <a:ext cx="8682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Bootstrap</a:t>
            </a:r>
            <a:br>
              <a:rPr lang="en"/>
            </a:br>
            <a:br>
              <a:rPr lang="en"/>
            </a:br>
            <a:endParaRPr/>
          </a:p>
        </p:txBody>
      </p:sp>
      <p:sp>
        <p:nvSpPr>
          <p:cNvPr id="161" name="Google Shape;161;g129317f169d_0_27"/>
          <p:cNvSpPr txBox="1"/>
          <p:nvPr/>
        </p:nvSpPr>
        <p:spPr>
          <a:xfrm>
            <a:off x="6168250" y="1849800"/>
            <a:ext cx="3129900" cy="84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latin typeface="Montserrat"/>
                <a:ea typeface="Montserrat"/>
                <a:cs typeface="Montserrat"/>
                <a:sym typeface="Montserrat"/>
              </a:rPr>
              <a:t>Repeat 40 times:</a:t>
            </a:r>
            <a:endParaRPr sz="1300">
              <a:latin typeface="Montserrat"/>
              <a:ea typeface="Montserrat"/>
              <a:cs typeface="Montserrat"/>
              <a:sym typeface="Montserrat"/>
            </a:endParaRPr>
          </a:p>
          <a:p>
            <a:pPr marL="0" lvl="0" indent="0" algn="l" rtl="0">
              <a:lnSpc>
                <a:spcPct val="115000"/>
              </a:lnSpc>
              <a:spcBef>
                <a:spcPts val="0"/>
              </a:spcBef>
              <a:spcAft>
                <a:spcPts val="0"/>
              </a:spcAft>
              <a:buNone/>
            </a:pPr>
            <a:r>
              <a:rPr lang="en" sz="1300">
                <a:latin typeface="Montserrat"/>
                <a:ea typeface="Montserrat"/>
                <a:cs typeface="Montserrat"/>
                <a:sym typeface="Montserrat"/>
              </a:rPr>
              <a:t>Calculate Average AAR and CAAR</a:t>
            </a:r>
            <a:endParaRPr sz="1300">
              <a:latin typeface="Montserrat"/>
              <a:ea typeface="Montserrat"/>
              <a:cs typeface="Montserrat"/>
              <a:sym typeface="Montserrat"/>
            </a:endParaRPr>
          </a:p>
          <a:p>
            <a:pPr marL="0" lvl="0" indent="0" algn="l" rtl="0">
              <a:lnSpc>
                <a:spcPct val="115000"/>
              </a:lnSpc>
              <a:spcBef>
                <a:spcPts val="0"/>
              </a:spcBef>
              <a:spcAft>
                <a:spcPts val="0"/>
              </a:spcAft>
              <a:buNone/>
            </a:pPr>
            <a:r>
              <a:rPr lang="en" sz="1300">
                <a:latin typeface="Montserrat"/>
                <a:ea typeface="Montserrat"/>
                <a:cs typeface="Montserrat"/>
                <a:sym typeface="Montserrat"/>
              </a:rPr>
              <a:t>Calculate AAR-STD and CAAR-STD</a:t>
            </a:r>
            <a:endParaRPr sz="1300">
              <a:latin typeface="Montserrat"/>
              <a:ea typeface="Montserrat"/>
              <a:cs typeface="Montserrat"/>
              <a:sym typeface="Montserrat"/>
            </a:endParaRPr>
          </a:p>
        </p:txBody>
      </p:sp>
      <p:pic>
        <p:nvPicPr>
          <p:cNvPr id="162" name="Google Shape;162;g129317f169d_0_27"/>
          <p:cNvPicPr preferRelativeResize="0"/>
          <p:nvPr/>
        </p:nvPicPr>
        <p:blipFill>
          <a:blip r:embed="rId3">
            <a:alphaModFix/>
          </a:blip>
          <a:stretch>
            <a:fillRect/>
          </a:stretch>
        </p:blipFill>
        <p:spPr>
          <a:xfrm>
            <a:off x="7346263" y="2835335"/>
            <a:ext cx="155677" cy="845100"/>
          </a:xfrm>
          <a:prstGeom prst="rect">
            <a:avLst/>
          </a:prstGeom>
          <a:noFill/>
          <a:ln>
            <a:noFill/>
          </a:ln>
        </p:spPr>
      </p:pic>
      <p:sp>
        <p:nvSpPr>
          <p:cNvPr id="163" name="Google Shape;163;g129317f169d_0_27"/>
          <p:cNvSpPr txBox="1"/>
          <p:nvPr/>
        </p:nvSpPr>
        <p:spPr>
          <a:xfrm>
            <a:off x="6335125" y="3820850"/>
            <a:ext cx="2306400" cy="895800"/>
          </a:xfrm>
          <a:prstGeom prst="rect">
            <a:avLst/>
          </a:prstGeom>
          <a:solidFill>
            <a:srgbClr val="57068C"/>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FFFFFF"/>
                </a:solidFill>
                <a:latin typeface="Times New Roman"/>
                <a:ea typeface="Times New Roman"/>
                <a:cs typeface="Times New Roman"/>
                <a:sym typeface="Times New Roman"/>
              </a:rPr>
              <a:t>R</a:t>
            </a:r>
            <a:r>
              <a:rPr lang="en">
                <a:solidFill>
                  <a:srgbClr val="FFFFFF"/>
                </a:solidFill>
                <a:latin typeface="Montserrat"/>
                <a:ea typeface="Montserrat"/>
                <a:cs typeface="Montserrat"/>
                <a:sym typeface="Montserrat"/>
              </a:rPr>
              <a:t>eturn a 3-D Matrix</a:t>
            </a:r>
            <a:endParaRPr>
              <a:solidFill>
                <a:srgbClr val="FFFFFF"/>
              </a:solidFill>
              <a:latin typeface="Montserrat"/>
              <a:ea typeface="Montserrat"/>
              <a:cs typeface="Montserrat"/>
              <a:sym typeface="Montserrat"/>
            </a:endParaRPr>
          </a:p>
          <a:p>
            <a:pPr marL="0" lvl="0" indent="0" algn="l" rtl="0">
              <a:lnSpc>
                <a:spcPct val="115000"/>
              </a:lnSpc>
              <a:spcBef>
                <a:spcPts val="0"/>
              </a:spcBef>
              <a:spcAft>
                <a:spcPts val="0"/>
              </a:spcAft>
              <a:buNone/>
            </a:pPr>
            <a:r>
              <a:rPr lang="en">
                <a:solidFill>
                  <a:srgbClr val="FFFFFF"/>
                </a:solidFill>
                <a:latin typeface="Montserrat"/>
                <a:ea typeface="Montserrat"/>
                <a:cs typeface="Montserrat"/>
                <a:sym typeface="Montserrat"/>
              </a:rPr>
              <a:t>(Group x 4 Metrics x 2N)</a:t>
            </a:r>
            <a:endParaRPr>
              <a:solidFill>
                <a:srgbClr val="FFFFFF"/>
              </a:solidFill>
              <a:latin typeface="Montserrat"/>
              <a:ea typeface="Montserrat"/>
              <a:cs typeface="Montserrat"/>
              <a:sym typeface="Montserrat"/>
            </a:endParaRPr>
          </a:p>
        </p:txBody>
      </p:sp>
      <p:pic>
        <p:nvPicPr>
          <p:cNvPr id="164" name="Google Shape;164;g129317f169d_0_27"/>
          <p:cNvPicPr preferRelativeResize="0"/>
          <p:nvPr/>
        </p:nvPicPr>
        <p:blipFill>
          <a:blip r:embed="rId4">
            <a:alphaModFix/>
          </a:blip>
          <a:stretch>
            <a:fillRect/>
          </a:stretch>
        </p:blipFill>
        <p:spPr>
          <a:xfrm>
            <a:off x="6168250" y="897225"/>
            <a:ext cx="1391261" cy="952575"/>
          </a:xfrm>
          <a:prstGeom prst="rect">
            <a:avLst/>
          </a:prstGeom>
          <a:noFill/>
          <a:ln>
            <a:noFill/>
          </a:ln>
        </p:spPr>
      </p:pic>
      <p:pic>
        <p:nvPicPr>
          <p:cNvPr id="165" name="Google Shape;165;g129317f169d_0_27"/>
          <p:cNvPicPr preferRelativeResize="0"/>
          <p:nvPr/>
        </p:nvPicPr>
        <p:blipFill>
          <a:blip r:embed="rId5">
            <a:alphaModFix/>
          </a:blip>
          <a:stretch>
            <a:fillRect/>
          </a:stretch>
        </p:blipFill>
        <p:spPr>
          <a:xfrm>
            <a:off x="94475" y="771291"/>
            <a:ext cx="6067249" cy="41267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5" name="Rounded Rectangle 14">
            <a:extLst>
              <a:ext uri="{FF2B5EF4-FFF2-40B4-BE49-F238E27FC236}">
                <a16:creationId xmlns:a16="http://schemas.microsoft.com/office/drawing/2014/main" id="{88B89578-EA7D-D764-2FD5-355F37253D42}"/>
              </a:ext>
            </a:extLst>
          </p:cNvPr>
          <p:cNvSpPr/>
          <p:nvPr/>
        </p:nvSpPr>
        <p:spPr>
          <a:xfrm>
            <a:off x="325223" y="2493878"/>
            <a:ext cx="2889316" cy="1925890"/>
          </a:xfrm>
          <a:prstGeom prst="roundRect">
            <a:avLst>
              <a:gd name="adj" fmla="val 15279"/>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274320" bIns="182880" rtlCol="0" anchor="ctr"/>
          <a:lstStyle/>
          <a:p>
            <a:pPr lvl="0" algn="ctr">
              <a:lnSpc>
                <a:spcPct val="150000"/>
              </a:lnSpc>
            </a:pPr>
            <a:r>
              <a:rPr lang="en-US" sz="3000" b="1" dirty="0">
                <a:solidFill>
                  <a:schemeClr val="bg2"/>
                </a:solidFill>
                <a:latin typeface="Times New Roman" panose="02020603050405020304" pitchFamily="18" charset="0"/>
                <a:cs typeface="Times New Roman" panose="02020603050405020304" pitchFamily="18" charset="0"/>
              </a:rPr>
              <a:t>Bootstrap</a:t>
            </a:r>
          </a:p>
          <a:p>
            <a:pPr>
              <a:lnSpc>
                <a:spcPct val="150000"/>
              </a:lnSpc>
            </a:pPr>
            <a:r>
              <a:rPr lang="en-US" sz="1600" i="1" dirty="0">
                <a:solidFill>
                  <a:schemeClr val="bg2"/>
                </a:solidFill>
                <a:latin typeface="Times New Roman" panose="02020603050405020304" pitchFamily="18" charset="0"/>
                <a:cs typeface="Times New Roman" panose="02020603050405020304" pitchFamily="18" charset="0"/>
              </a:rPr>
              <a:t>   * N is the user input for 	     bootstrapping</a:t>
            </a:r>
          </a:p>
        </p:txBody>
      </p:sp>
      <p:sp>
        <p:nvSpPr>
          <p:cNvPr id="4" name="Rounded Rectangle 3">
            <a:extLst>
              <a:ext uri="{FF2B5EF4-FFF2-40B4-BE49-F238E27FC236}">
                <a16:creationId xmlns:a16="http://schemas.microsoft.com/office/drawing/2014/main" id="{43B41F6B-B24B-E912-814B-93747854B950}"/>
              </a:ext>
            </a:extLst>
          </p:cNvPr>
          <p:cNvSpPr/>
          <p:nvPr/>
        </p:nvSpPr>
        <p:spPr>
          <a:xfrm>
            <a:off x="311084" y="860909"/>
            <a:ext cx="2903455" cy="1636150"/>
          </a:xfrm>
          <a:prstGeom prst="roundRect">
            <a:avLst>
              <a:gd name="adj" fmla="val 15279"/>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182880" bIns="182880" rtlCol="0" anchor="ctr"/>
          <a:lstStyle/>
          <a:p>
            <a:pPr lvl="0" algn="ctr">
              <a:lnSpc>
                <a:spcPct val="150000"/>
              </a:lnSpc>
            </a:pPr>
            <a:r>
              <a:rPr lang="en-US" sz="3000" b="1" dirty="0">
                <a:solidFill>
                  <a:schemeClr val="bg2"/>
                </a:solidFill>
                <a:latin typeface="Times New Roman" panose="02020603050405020304" pitchFamily="18" charset="0"/>
                <a:cs typeface="Times New Roman" panose="02020603050405020304" pitchFamily="18" charset="0"/>
              </a:rPr>
              <a:t>Load Data</a:t>
            </a:r>
          </a:p>
          <a:p>
            <a:pPr algn="ctr">
              <a:lnSpc>
                <a:spcPct val="150000"/>
              </a:lnSpc>
            </a:pPr>
            <a:r>
              <a:rPr lang="en-US" sz="1600" i="1" dirty="0">
                <a:solidFill>
                  <a:schemeClr val="bg2"/>
                </a:solidFill>
                <a:latin typeface="Times New Roman" panose="02020603050405020304" pitchFamily="18" charset="0"/>
                <a:ea typeface="Cambria Math"/>
                <a:cs typeface="Times New Roman" panose="02020603050405020304" pitchFamily="18" charset="0"/>
                <a:sym typeface="Cambria Math"/>
              </a:rPr>
              <a:t>* S </a:t>
            </a:r>
            <a:r>
              <a:rPr lang="en-US" sz="1600" i="1" dirty="0">
                <a:solidFill>
                  <a:schemeClr val="bg2"/>
                </a:solidFill>
                <a:latin typeface="Times New Roman" panose="02020603050405020304" pitchFamily="18" charset="0"/>
                <a:ea typeface="Cambria Math"/>
                <a:cs typeface="Times New Roman" panose="02020603050405020304" pitchFamily="18" charset="0"/>
              </a:rPr>
              <a:t>is</a:t>
            </a:r>
            <a:r>
              <a:rPr lang="en-US" sz="1600" i="1" dirty="0">
                <a:solidFill>
                  <a:schemeClr val="bg2"/>
                </a:solidFill>
                <a:latin typeface="Times New Roman" panose="02020603050405020304" pitchFamily="18" charset="0"/>
                <a:cs typeface="Times New Roman" panose="02020603050405020304" pitchFamily="18" charset="0"/>
              </a:rPr>
              <a:t> the number of symbols</a:t>
            </a:r>
          </a:p>
        </p:txBody>
      </p:sp>
      <p:sp>
        <p:nvSpPr>
          <p:cNvPr id="192" name="Google Shape;192;p12"/>
          <p:cNvSpPr txBox="1">
            <a:spLocks noGrp="1"/>
          </p:cNvSpPr>
          <p:nvPr>
            <p:ph type="title"/>
          </p:nvPr>
        </p:nvSpPr>
        <p:spPr>
          <a:xfrm>
            <a:off x="207712" y="117333"/>
            <a:ext cx="7727974"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57068C"/>
              </a:buClr>
              <a:buSzPts val="3600"/>
              <a:buNone/>
            </a:pPr>
            <a:r>
              <a:rPr lang="en-US" dirty="0"/>
              <a:t>Complexity Analysis </a:t>
            </a:r>
            <a:endParaRPr dirty="0"/>
          </a:p>
        </p:txBody>
      </p:sp>
      <p:sp>
        <p:nvSpPr>
          <p:cNvPr id="193" name="Google Shape;193;p12"/>
          <p:cNvSpPr/>
          <p:nvPr/>
        </p:nvSpPr>
        <p:spPr>
          <a:xfrm>
            <a:off x="3007151" y="860909"/>
            <a:ext cx="5467546" cy="1653706"/>
          </a:xfrm>
          <a:prstGeom prst="rect">
            <a:avLst/>
          </a:prstGeom>
          <a:solidFill>
            <a:schemeClr val="accent4">
              <a:lumMod val="20000"/>
              <a:lumOff val="80000"/>
            </a:schemeClr>
          </a:solidFill>
          <a:ln w="9525" cap="flat" cmpd="sng">
            <a:solidFill>
              <a:srgbClr val="007D8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82880" tIns="182880" rIns="91425" bIns="182880" anchor="ctr" anchorCtr="0">
            <a:noAutofit/>
          </a:bodyPr>
          <a:lstStyle/>
          <a:p>
            <a:pPr marL="342900" lvl="0" indent="-342900">
              <a:lnSpc>
                <a:spcPct val="150000"/>
              </a:lnSpc>
              <a:buFont typeface="+mj-lt"/>
              <a:buAutoNum type="arabicPeriod"/>
            </a:pPr>
            <a:r>
              <a:rPr lang="en-US" sz="1600" b="1" i="0" u="none" strike="noStrike" cap="none" dirty="0">
                <a:solidFill>
                  <a:schemeClr val="bg2"/>
                </a:solidFill>
                <a:latin typeface="Times New Roman" panose="02020603050405020304" pitchFamily="18" charset="0"/>
                <a:cs typeface="Times New Roman" panose="02020603050405020304" pitchFamily="18" charset="0"/>
                <a:sym typeface="Arial"/>
              </a:rPr>
              <a:t>Read from csv </a:t>
            </a:r>
            <a:r>
              <a:rPr lang="en-US" sz="1600" dirty="0">
                <a:solidFill>
                  <a:schemeClr val="bg2"/>
                </a:solidFill>
                <a:latin typeface="Times New Roman" panose="02020603050405020304" pitchFamily="18" charset="0"/>
                <a:cs typeface="Times New Roman" panose="02020603050405020304" pitchFamily="18" charset="0"/>
              </a:rPr>
              <a:t>➝</a:t>
            </a:r>
            <a:r>
              <a:rPr lang="en-US" sz="1600" b="1" i="0" u="none" strike="noStrike" cap="none" dirty="0">
                <a:solidFill>
                  <a:schemeClr val="bg2"/>
                </a:solidFill>
                <a:latin typeface="Times New Roman" panose="02020603050405020304" pitchFamily="18" charset="0"/>
                <a:cs typeface="Times New Roman" panose="02020603050405020304" pitchFamily="18" charset="0"/>
                <a:sym typeface="Arial"/>
              </a:rPr>
              <a:t>  </a:t>
            </a:r>
            <a:r>
              <a:rPr lang="en-US" dirty="0">
                <a:solidFill>
                  <a:schemeClr val="bg2"/>
                </a:solidFill>
                <a:latin typeface="Times New Roman" panose="02020603050405020304" pitchFamily="18" charset="0"/>
                <a:ea typeface="Cambria Math"/>
                <a:cs typeface="Times New Roman" panose="02020603050405020304" pitchFamily="18" charset="0"/>
                <a:sym typeface="Cambria Math"/>
              </a:rPr>
              <a:t>O </a:t>
            </a:r>
            <a:r>
              <a:rPr lang="en-US" sz="1400" i="0" u="none" strike="noStrike" cap="none" dirty="0">
                <a:solidFill>
                  <a:schemeClr val="bg2"/>
                </a:solidFill>
                <a:latin typeface="Times New Roman" panose="02020603050405020304" pitchFamily="18" charset="0"/>
                <a:ea typeface="Cambria Math"/>
                <a:cs typeface="Times New Roman" panose="02020603050405020304" pitchFamily="18" charset="0"/>
                <a:sym typeface="Cambria Math"/>
              </a:rPr>
              <a:t>( S )  ,   </a:t>
            </a:r>
            <a:r>
              <a:rPr lang="en-US" dirty="0">
                <a:solidFill>
                  <a:schemeClr val="bg2"/>
                </a:solidFill>
                <a:latin typeface="Times New Roman" panose="02020603050405020304" pitchFamily="18" charset="0"/>
                <a:cs typeface="Times New Roman" panose="02020603050405020304" pitchFamily="18" charset="0"/>
              </a:rPr>
              <a:t>16 </a:t>
            </a:r>
            <a:r>
              <a:rPr lang="en-US" dirty="0" err="1">
                <a:solidFill>
                  <a:schemeClr val="bg2"/>
                </a:solidFill>
                <a:latin typeface="Times New Roman" panose="02020603050405020304" pitchFamily="18" charset="0"/>
                <a:cs typeface="Times New Roman" panose="02020603050405020304" pitchFamily="18" charset="0"/>
              </a:rPr>
              <a:t>ms</a:t>
            </a:r>
            <a:endParaRPr dirty="0">
              <a:solidFill>
                <a:schemeClr val="bg2"/>
              </a:solidFill>
              <a:latin typeface="Times New Roman" panose="02020603050405020304" pitchFamily="18" charset="0"/>
              <a:cs typeface="Times New Roman" panose="02020603050405020304" pitchFamily="18" charset="0"/>
            </a:endParaRPr>
          </a:p>
          <a:p>
            <a:pPr marL="342900" lvl="0" indent="-342900">
              <a:lnSpc>
                <a:spcPct val="150000"/>
              </a:lnSpc>
              <a:buSzPts val="1400"/>
              <a:buFont typeface="+mj-lt"/>
              <a:buAutoNum type="arabicPeriod"/>
            </a:pPr>
            <a:r>
              <a:rPr lang="en-US" sz="1600" b="1" dirty="0">
                <a:solidFill>
                  <a:schemeClr val="bg2"/>
                </a:solidFill>
                <a:latin typeface="Times New Roman" panose="02020603050405020304" pitchFamily="18" charset="0"/>
                <a:cs typeface="Times New Roman" panose="02020603050405020304" pitchFamily="18" charset="0"/>
              </a:rPr>
              <a:t>Classification</a:t>
            </a:r>
            <a:r>
              <a:rPr lang="en-US" b="1" dirty="0">
                <a:solidFill>
                  <a:schemeClr val="bg2"/>
                </a:solidFill>
                <a:latin typeface="Times New Roman" panose="02020603050405020304" pitchFamily="18" charset="0"/>
                <a:cs typeface="Times New Roman" panose="02020603050405020304" pitchFamily="18" charset="0"/>
              </a:rPr>
              <a:t> </a:t>
            </a:r>
            <a:r>
              <a:rPr lang="en-US" dirty="0">
                <a:solidFill>
                  <a:schemeClr val="bg2"/>
                </a:solidFill>
                <a:latin typeface="Times New Roman" panose="02020603050405020304" pitchFamily="18" charset="0"/>
                <a:cs typeface="Times New Roman" panose="02020603050405020304" pitchFamily="18" charset="0"/>
              </a:rPr>
              <a:t>➝</a:t>
            </a:r>
            <a:r>
              <a:rPr lang="zh-TW" altLang="en-US" b="1" dirty="0">
                <a:solidFill>
                  <a:schemeClr val="bg2"/>
                </a:solidFill>
                <a:latin typeface="Times New Roman" panose="02020603050405020304" pitchFamily="18" charset="0"/>
                <a:cs typeface="Times New Roman" panose="02020603050405020304" pitchFamily="18" charset="0"/>
              </a:rPr>
              <a:t> </a:t>
            </a:r>
            <a:r>
              <a:rPr lang="en-US" dirty="0">
                <a:solidFill>
                  <a:schemeClr val="bg2"/>
                </a:solidFill>
                <a:latin typeface="Times New Roman" panose="02020603050405020304" pitchFamily="18" charset="0"/>
                <a:ea typeface="Cambria Math"/>
                <a:cs typeface="Times New Roman" panose="02020603050405020304" pitchFamily="18" charset="0"/>
                <a:sym typeface="Cambria Math"/>
              </a:rPr>
              <a:t>O ( S log S )  ,  </a:t>
            </a:r>
            <a:r>
              <a:rPr lang="en-US" dirty="0">
                <a:solidFill>
                  <a:schemeClr val="bg2"/>
                </a:solidFill>
                <a:latin typeface="Times New Roman" panose="02020603050405020304" pitchFamily="18" charset="0"/>
                <a:cs typeface="Times New Roman" panose="02020603050405020304" pitchFamily="18" charset="0"/>
              </a:rPr>
              <a:t>4 </a:t>
            </a:r>
            <a:r>
              <a:rPr lang="en-US" dirty="0" err="1">
                <a:solidFill>
                  <a:schemeClr val="bg2"/>
                </a:solidFill>
                <a:latin typeface="Times New Roman" panose="02020603050405020304" pitchFamily="18" charset="0"/>
                <a:cs typeface="Times New Roman" panose="02020603050405020304" pitchFamily="18" charset="0"/>
              </a:rPr>
              <a:t>ms</a:t>
            </a:r>
            <a:endParaRPr lang="en-US" dirty="0">
              <a:solidFill>
                <a:schemeClr val="bg2"/>
              </a:solidFill>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600" b="1" i="0" u="none" strike="noStrike" cap="none" dirty="0">
                <a:solidFill>
                  <a:schemeClr val="bg2"/>
                </a:solidFill>
                <a:latin typeface="Times New Roman" panose="02020603050405020304" pitchFamily="18" charset="0"/>
                <a:cs typeface="Times New Roman" panose="02020603050405020304" pitchFamily="18" charset="0"/>
                <a:sym typeface="Arial"/>
              </a:rPr>
              <a:t>Download using </a:t>
            </a:r>
            <a:r>
              <a:rPr lang="en-US" sz="1600" b="1" i="0" u="none" strike="noStrike" cap="none" dirty="0" err="1">
                <a:solidFill>
                  <a:schemeClr val="bg2"/>
                </a:solidFill>
                <a:latin typeface="Times New Roman" panose="02020603050405020304" pitchFamily="18" charset="0"/>
                <a:cs typeface="Times New Roman" panose="02020603050405020304" pitchFamily="18" charset="0"/>
                <a:sym typeface="Arial"/>
              </a:rPr>
              <a:t>Libcurl</a:t>
            </a:r>
            <a:r>
              <a:rPr lang="zh-TW" altLang="en-US" sz="1600" b="1" dirty="0">
                <a:solidFill>
                  <a:schemeClr val="bg2"/>
                </a:solidFill>
                <a:latin typeface="Times New Roman" panose="02020603050405020304" pitchFamily="18" charset="0"/>
                <a:cs typeface="Times New Roman" panose="02020603050405020304" pitchFamily="18" charset="0"/>
              </a:rPr>
              <a:t> </a:t>
            </a:r>
            <a:r>
              <a:rPr lang="en-US" dirty="0">
                <a:solidFill>
                  <a:schemeClr val="bg2"/>
                </a:solidFill>
                <a:latin typeface="Times New Roman" panose="02020603050405020304" pitchFamily="18" charset="0"/>
                <a:cs typeface="Times New Roman" panose="02020603050405020304" pitchFamily="18" charset="0"/>
              </a:rPr>
              <a:t>➝ </a:t>
            </a:r>
            <a:r>
              <a:rPr lang="en-US" dirty="0">
                <a:solidFill>
                  <a:schemeClr val="bg2"/>
                </a:solidFill>
                <a:latin typeface="Times New Roman" panose="02020603050405020304" pitchFamily="18" charset="0"/>
                <a:ea typeface="Cambria Math"/>
                <a:cs typeface="Times New Roman" panose="02020603050405020304" pitchFamily="18" charset="0"/>
                <a:sym typeface="Cambria Math"/>
              </a:rPr>
              <a:t>O ( S ) , 12</a:t>
            </a:r>
            <a:r>
              <a:rPr lang="en-US" dirty="0">
                <a:solidFill>
                  <a:schemeClr val="bg2"/>
                </a:solidFill>
                <a:latin typeface="Times New Roman" panose="02020603050405020304" pitchFamily="18" charset="0"/>
                <a:cs typeface="Times New Roman" panose="02020603050405020304" pitchFamily="18" charset="0"/>
              </a:rPr>
              <a:t>0 secs (4 threads)</a:t>
            </a:r>
            <a:endParaRPr lang="en-US" dirty="0">
              <a:solidFill>
                <a:schemeClr val="bg2"/>
              </a:solidFill>
            </a:endParaRPr>
          </a:p>
          <a:p>
            <a:pPr lvl="0">
              <a:lnSpc>
                <a:spcPct val="150000"/>
              </a:lnSpc>
            </a:pPr>
            <a:r>
              <a:rPr lang="en-US" dirty="0">
                <a:solidFill>
                  <a:schemeClr val="bg2"/>
                </a:solidFill>
                <a:latin typeface="Times New Roman" panose="02020603050405020304" pitchFamily="18" charset="0"/>
                <a:cs typeface="Times New Roman" panose="02020603050405020304" pitchFamily="18" charset="0"/>
              </a:rPr>
              <a:t>			</a:t>
            </a:r>
            <a:r>
              <a:rPr lang="en-US" i="1" dirty="0">
                <a:solidFill>
                  <a:schemeClr val="bg2"/>
                </a:solidFill>
                <a:latin typeface="Times New Roman" panose="02020603050405020304" pitchFamily="18" charset="0"/>
                <a:cs typeface="Times New Roman" panose="02020603050405020304" pitchFamily="18" charset="0"/>
              </a:rPr>
              <a:t>* 150 </a:t>
            </a:r>
            <a:r>
              <a:rPr lang="en-US" i="1" dirty="0" err="1">
                <a:solidFill>
                  <a:schemeClr val="bg2"/>
                </a:solidFill>
                <a:latin typeface="Times New Roman" panose="02020603050405020304" pitchFamily="18" charset="0"/>
                <a:cs typeface="Times New Roman" panose="02020603050405020304" pitchFamily="18" charset="0"/>
              </a:rPr>
              <a:t>ms</a:t>
            </a:r>
            <a:r>
              <a:rPr lang="en-US" i="1" dirty="0">
                <a:solidFill>
                  <a:schemeClr val="bg2"/>
                </a:solidFill>
                <a:latin typeface="Times New Roman" panose="02020603050405020304" pitchFamily="18" charset="0"/>
                <a:cs typeface="Times New Roman" panose="02020603050405020304" pitchFamily="18" charset="0"/>
              </a:rPr>
              <a:t> + 3 </a:t>
            </a:r>
            <a:r>
              <a:rPr lang="en-US" i="1" u="none" strike="noStrike" cap="none" dirty="0" err="1">
                <a:solidFill>
                  <a:schemeClr val="bg2"/>
                </a:solidFill>
                <a:latin typeface="Times New Roman" panose="02020603050405020304" pitchFamily="18" charset="0"/>
                <a:cs typeface="Times New Roman" panose="02020603050405020304" pitchFamily="18" charset="0"/>
                <a:sym typeface="Arial"/>
              </a:rPr>
              <a:t>ms</a:t>
            </a:r>
            <a:r>
              <a:rPr lang="en-US" i="1" u="none" strike="noStrike" cap="none" dirty="0">
                <a:solidFill>
                  <a:schemeClr val="bg2"/>
                </a:solidFill>
                <a:latin typeface="Times New Roman" panose="02020603050405020304" pitchFamily="18" charset="0"/>
                <a:cs typeface="Times New Roman" panose="02020603050405020304" pitchFamily="18" charset="0"/>
                <a:sym typeface="Arial"/>
              </a:rPr>
              <a:t> (each stock)</a:t>
            </a:r>
            <a:endParaRPr lang="en-US" i="1" dirty="0">
              <a:solidFill>
                <a:schemeClr val="bg2"/>
              </a:solidFill>
              <a:latin typeface="Times New Roman" panose="02020603050405020304" pitchFamily="18" charset="0"/>
              <a:cs typeface="Times New Roman" panose="02020603050405020304" pitchFamily="18" charset="0"/>
            </a:endParaRPr>
          </a:p>
        </p:txBody>
      </p:sp>
      <p:sp>
        <p:nvSpPr>
          <p:cNvPr id="14" name="Google Shape;193;p12">
            <a:extLst>
              <a:ext uri="{FF2B5EF4-FFF2-40B4-BE49-F238E27FC236}">
                <a16:creationId xmlns:a16="http://schemas.microsoft.com/office/drawing/2014/main" id="{CFF37FEA-79E2-7A20-8427-DE83C2D1D5C0}"/>
              </a:ext>
            </a:extLst>
          </p:cNvPr>
          <p:cNvSpPr/>
          <p:nvPr/>
        </p:nvSpPr>
        <p:spPr>
          <a:xfrm>
            <a:off x="3007151" y="2514615"/>
            <a:ext cx="5467546" cy="1905153"/>
          </a:xfrm>
          <a:prstGeom prst="rect">
            <a:avLst/>
          </a:prstGeom>
          <a:solidFill>
            <a:schemeClr val="accent4">
              <a:lumMod val="20000"/>
              <a:lumOff val="80000"/>
            </a:schemeClr>
          </a:solidFill>
          <a:ln w="9525" cap="flat" cmpd="sng">
            <a:solidFill>
              <a:srgbClr val="007D8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82880" tIns="365750" rIns="91425" bIns="182880" anchor="ctr" anchorCtr="0">
            <a:noAutofit/>
          </a:bodyPr>
          <a:lstStyle/>
          <a:p>
            <a:pPr marL="285750" lvl="0" indent="-285750">
              <a:lnSpc>
                <a:spcPct val="150000"/>
              </a:lnSpc>
              <a:buSzPts val="1400"/>
              <a:buFont typeface="Arial" panose="020B0604020202020204" pitchFamily="34" charset="0"/>
              <a:buChar char="•"/>
            </a:pPr>
            <a:r>
              <a:rPr lang="en-US" sz="1600" b="1" dirty="0">
                <a:solidFill>
                  <a:srgbClr val="002060"/>
                </a:solidFill>
                <a:latin typeface="Times New Roman" panose="02020603050405020304" pitchFamily="18" charset="0"/>
                <a:cs typeface="Times New Roman" panose="02020603050405020304" pitchFamily="18" charset="0"/>
              </a:rPr>
              <a:t>Random Selection</a:t>
            </a:r>
            <a:r>
              <a:rPr lang="en-US" altLang="zh-TW" sz="1600" b="1" dirty="0">
                <a:solidFill>
                  <a:srgbClr val="002060"/>
                </a:solidFill>
                <a:latin typeface="Times New Roman" panose="02020603050405020304" pitchFamily="18" charset="0"/>
                <a:cs typeface="Times New Roman" panose="02020603050405020304" pitchFamily="18" charset="0"/>
              </a:rPr>
              <a:t> </a:t>
            </a:r>
            <a:r>
              <a:rPr lang="en-US" sz="1600"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 </a:t>
            </a:r>
            <a:r>
              <a:rPr lang="en-US" altLang="zh-TW"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sym typeface="Cambria Math"/>
              </a:rPr>
              <a:t>O( 80 )</a:t>
            </a:r>
            <a:r>
              <a:rPr lang="en-US" dirty="0">
                <a:solidFill>
                  <a:srgbClr val="002060"/>
                </a:solidFill>
                <a:latin typeface="Times New Roman" panose="02020603050405020304" pitchFamily="18" charset="0"/>
                <a:cs typeface="Times New Roman" panose="02020603050405020304" pitchFamily="18" charset="0"/>
              </a:rPr>
              <a:t> </a:t>
            </a:r>
          </a:p>
          <a:p>
            <a:pPr marL="285750" lvl="0" indent="-285750">
              <a:lnSpc>
                <a:spcPct val="150000"/>
              </a:lnSpc>
              <a:buSzPts val="1400"/>
              <a:buFont typeface="Arial" panose="020B0604020202020204" pitchFamily="34" charset="0"/>
              <a:buChar char="•"/>
            </a:pPr>
            <a:r>
              <a:rPr lang="en-US" sz="1600" b="1" dirty="0">
                <a:solidFill>
                  <a:srgbClr val="002060"/>
                </a:solidFill>
                <a:latin typeface="Times New Roman" panose="02020603050405020304" pitchFamily="18" charset="0"/>
                <a:cs typeface="Times New Roman" panose="02020603050405020304" pitchFamily="18" charset="0"/>
              </a:rPr>
              <a:t>Calculate R, CR,  AR, CAR  </a:t>
            </a:r>
            <a:r>
              <a:rPr lang="en-US" dirty="0">
                <a:solidFill>
                  <a:srgbClr val="002060"/>
                </a:solidFill>
                <a:latin typeface="Times New Roman" panose="02020603050405020304" pitchFamily="18" charset="0"/>
                <a:cs typeface="Times New Roman" panose="02020603050405020304" pitchFamily="18" charset="0"/>
              </a:rPr>
              <a:t>➝</a:t>
            </a:r>
            <a:r>
              <a:rPr lang="en-US" altLang="zh-TW" dirty="0">
                <a:solidFill>
                  <a:srgbClr val="002060"/>
                </a:solidFill>
                <a:latin typeface="Times New Roman" panose="02020603050405020304" pitchFamily="18" charset="0"/>
                <a:cs typeface="Times New Roman" panose="02020603050405020304" pitchFamily="18" charset="0"/>
              </a:rPr>
              <a:t>  O ( N )</a:t>
            </a:r>
          </a:p>
          <a:p>
            <a:pPr marL="285750" indent="-285750">
              <a:lnSpc>
                <a:spcPct val="150000"/>
              </a:lnSpc>
              <a:buSzPts val="1400"/>
              <a:buFont typeface="Arial" panose="020B0604020202020204" pitchFamily="34" charset="0"/>
              <a:buChar char="•"/>
            </a:pPr>
            <a:r>
              <a:rPr lang="en-US" sz="1600" b="1" dirty="0">
                <a:solidFill>
                  <a:srgbClr val="002060"/>
                </a:solidFill>
                <a:latin typeface="Times New Roman" panose="02020603050405020304" pitchFamily="18" charset="0"/>
                <a:cs typeface="Times New Roman" panose="02020603050405020304" pitchFamily="18" charset="0"/>
              </a:rPr>
              <a:t>Compute Average and STD of AAR, CAAR</a:t>
            </a:r>
            <a:r>
              <a:rPr lang="en-US" altLang="zh-TW" sz="1600" b="1" dirty="0">
                <a:solidFill>
                  <a:srgbClr val="002060"/>
                </a:solidFill>
                <a:latin typeface="Times New Roman" panose="02020603050405020304" pitchFamily="18" charset="0"/>
                <a:cs typeface="Times New Roman" panose="02020603050405020304" pitchFamily="18" charset="0"/>
              </a:rPr>
              <a:t>  </a:t>
            </a:r>
            <a:r>
              <a:rPr lang="en-US" altLang="zh-TW" dirty="0">
                <a:solidFill>
                  <a:srgbClr val="002060"/>
                </a:solidFill>
                <a:latin typeface="Times New Roman" panose="02020603050405020304" pitchFamily="18" charset="0"/>
                <a:cs typeface="Times New Roman" panose="02020603050405020304" pitchFamily="18" charset="0"/>
              </a:rPr>
              <a:t>➝  O ( N )</a:t>
            </a:r>
          </a:p>
          <a:p>
            <a:pPr marL="285750" indent="-285750">
              <a:lnSpc>
                <a:spcPct val="150000"/>
              </a:lnSpc>
              <a:buSzPts val="1400"/>
              <a:buFont typeface="Arial"/>
              <a:buChar char="•"/>
            </a:pPr>
            <a:r>
              <a:rPr lang="en-US" altLang="zh-TW" sz="1600" b="1" dirty="0">
                <a:solidFill>
                  <a:srgbClr val="002060"/>
                </a:solidFill>
                <a:latin typeface="Times New Roman" panose="02020603050405020304" pitchFamily="18" charset="0"/>
                <a:cs typeface="Times New Roman" panose="02020603050405020304" pitchFamily="18" charset="0"/>
              </a:rPr>
              <a:t>Total Complexity  </a:t>
            </a:r>
            <a:r>
              <a:rPr lang="en-US" altLang="zh-TW" dirty="0">
                <a:solidFill>
                  <a:srgbClr val="002060"/>
                </a:solidFill>
                <a:latin typeface="Times New Roman" panose="02020603050405020304" pitchFamily="18" charset="0"/>
                <a:cs typeface="Times New Roman" panose="02020603050405020304" pitchFamily="18" charset="0"/>
              </a:rPr>
              <a:t>➝  O( 40 x 3 x 80 x 2N x (2/4 + 2) )</a:t>
            </a:r>
          </a:p>
          <a:p>
            <a:pPr marL="285750" indent="-285750">
              <a:lnSpc>
                <a:spcPct val="150000"/>
              </a:lnSpc>
              <a:buSzPts val="1400"/>
              <a:buFont typeface="Arial"/>
              <a:buChar char="•"/>
            </a:pPr>
            <a:r>
              <a:rPr lang="en-US" altLang="zh-TW" sz="1600" b="1" dirty="0">
                <a:solidFill>
                  <a:srgbClr val="002060"/>
                </a:solidFill>
                <a:latin typeface="Times New Roman" panose="02020603050405020304" pitchFamily="18" charset="0"/>
                <a:cs typeface="Times New Roman" panose="02020603050405020304" pitchFamily="18" charset="0"/>
              </a:rPr>
              <a:t>Approximate running time  </a:t>
            </a:r>
            <a:r>
              <a:rPr lang="en-US" altLang="zh-TW" dirty="0">
                <a:solidFill>
                  <a:srgbClr val="002060"/>
                </a:solidFill>
                <a:latin typeface="Times New Roman" panose="02020603050405020304" pitchFamily="18" charset="0"/>
                <a:cs typeface="Times New Roman" panose="02020603050405020304" pitchFamily="18" charset="0"/>
              </a:rPr>
              <a:t>➝  N / 6 secs</a:t>
            </a:r>
          </a:p>
          <a:p>
            <a:pPr marL="0" marR="0" lvl="0" indent="0" algn="l" rtl="0">
              <a:lnSpc>
                <a:spcPct val="100000"/>
              </a:lnSpc>
              <a:spcBef>
                <a:spcPts val="0"/>
              </a:spcBef>
              <a:spcAft>
                <a:spcPts val="0"/>
              </a:spcAft>
              <a:buNone/>
            </a:pPr>
            <a:endParaRPr sz="1400" b="0" i="0" u="none" strike="noStrike" cap="none" dirty="0">
              <a:solidFill>
                <a:srgbClr val="00206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5" name="Rounded Rectangle 14">
            <a:extLst>
              <a:ext uri="{FF2B5EF4-FFF2-40B4-BE49-F238E27FC236}">
                <a16:creationId xmlns:a16="http://schemas.microsoft.com/office/drawing/2014/main" id="{88B89578-EA7D-D764-2FD5-355F37253D42}"/>
              </a:ext>
            </a:extLst>
          </p:cNvPr>
          <p:cNvSpPr/>
          <p:nvPr/>
        </p:nvSpPr>
        <p:spPr>
          <a:xfrm>
            <a:off x="329937" y="2516961"/>
            <a:ext cx="2526385" cy="1649691"/>
          </a:xfrm>
          <a:prstGeom prst="roundRect">
            <a:avLst>
              <a:gd name="adj" fmla="val 15279"/>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274320" bIns="182880" rtlCol="0" anchor="ctr"/>
          <a:lstStyle/>
          <a:p>
            <a:pPr lvl="0" algn="ctr">
              <a:lnSpc>
                <a:spcPct val="150000"/>
              </a:lnSpc>
            </a:pPr>
            <a:r>
              <a:rPr lang="en-US" sz="3000" b="1" dirty="0">
                <a:solidFill>
                  <a:schemeClr val="bg2"/>
                </a:solidFill>
                <a:latin typeface="Times New Roman" panose="02020603050405020304" pitchFamily="18" charset="0"/>
                <a:cs typeface="Times New Roman" panose="02020603050405020304" pitchFamily="18" charset="0"/>
              </a:rPr>
              <a:t>Alternative Method</a:t>
            </a:r>
            <a:endParaRPr lang="en-US" sz="1600" i="1" dirty="0">
              <a:solidFill>
                <a:schemeClr val="bg2"/>
              </a:solidFill>
              <a:latin typeface="Times New Roman" panose="02020603050405020304" pitchFamily="18" charset="0"/>
              <a:cs typeface="Times New Roman" panose="02020603050405020304" pitchFamily="18" charset="0"/>
            </a:endParaRPr>
          </a:p>
        </p:txBody>
      </p:sp>
      <p:sp>
        <p:nvSpPr>
          <p:cNvPr id="4" name="Rounded Rectangle 3">
            <a:extLst>
              <a:ext uri="{FF2B5EF4-FFF2-40B4-BE49-F238E27FC236}">
                <a16:creationId xmlns:a16="http://schemas.microsoft.com/office/drawing/2014/main" id="{43B41F6B-B24B-E912-814B-93747854B950}"/>
              </a:ext>
            </a:extLst>
          </p:cNvPr>
          <p:cNvSpPr/>
          <p:nvPr/>
        </p:nvSpPr>
        <p:spPr>
          <a:xfrm>
            <a:off x="329937" y="867270"/>
            <a:ext cx="2526385" cy="1649691"/>
          </a:xfrm>
          <a:prstGeom prst="roundRect">
            <a:avLst>
              <a:gd name="adj" fmla="val 15279"/>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182880" bIns="182880" rtlCol="0" anchor="ctr"/>
          <a:lstStyle/>
          <a:p>
            <a:pPr lvl="0" algn="ctr">
              <a:lnSpc>
                <a:spcPct val="150000"/>
              </a:lnSpc>
            </a:pPr>
            <a:r>
              <a:rPr lang="en-US" sz="3000" b="1" dirty="0">
                <a:solidFill>
                  <a:schemeClr val="bg2"/>
                </a:solidFill>
                <a:latin typeface="Times New Roman" panose="02020603050405020304" pitchFamily="18" charset="0"/>
                <a:cs typeface="Times New Roman" panose="02020603050405020304" pitchFamily="18" charset="0"/>
              </a:rPr>
              <a:t>Current Method</a:t>
            </a:r>
            <a:endParaRPr lang="en-US" sz="1600" i="1" dirty="0">
              <a:solidFill>
                <a:schemeClr val="bg2"/>
              </a:solidFill>
              <a:latin typeface="Times New Roman" panose="02020603050405020304" pitchFamily="18" charset="0"/>
              <a:cs typeface="Times New Roman" panose="02020603050405020304" pitchFamily="18" charset="0"/>
            </a:endParaRPr>
          </a:p>
        </p:txBody>
      </p:sp>
      <p:sp>
        <p:nvSpPr>
          <p:cNvPr id="192" name="Google Shape;192;p12"/>
          <p:cNvSpPr txBox="1">
            <a:spLocks noGrp="1"/>
          </p:cNvSpPr>
          <p:nvPr>
            <p:ph type="title"/>
          </p:nvPr>
        </p:nvSpPr>
        <p:spPr>
          <a:xfrm>
            <a:off x="207712" y="117333"/>
            <a:ext cx="7074831"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57068C"/>
              </a:buClr>
              <a:buSzPts val="3600"/>
              <a:buNone/>
            </a:pPr>
            <a:r>
              <a:rPr lang="en-US" dirty="0"/>
              <a:t>Complexity Analysis </a:t>
            </a:r>
            <a:endParaRPr dirty="0"/>
          </a:p>
        </p:txBody>
      </p:sp>
      <p:sp>
        <p:nvSpPr>
          <p:cNvPr id="193" name="Google Shape;193;p12"/>
          <p:cNvSpPr/>
          <p:nvPr/>
        </p:nvSpPr>
        <p:spPr>
          <a:xfrm>
            <a:off x="2611225" y="860908"/>
            <a:ext cx="5863472" cy="1649691"/>
          </a:xfrm>
          <a:prstGeom prst="rect">
            <a:avLst/>
          </a:prstGeom>
          <a:solidFill>
            <a:schemeClr val="accent4">
              <a:lumMod val="20000"/>
              <a:lumOff val="80000"/>
            </a:schemeClr>
          </a:solidFill>
          <a:ln w="9525" cap="flat" cmpd="sng">
            <a:solidFill>
              <a:srgbClr val="007D8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274320" tIns="91440" rIns="91425" bIns="182880" anchor="ctr" anchorCtr="0">
            <a:noAutofit/>
          </a:bodyPr>
          <a:lstStyle/>
          <a:p>
            <a:pPr marL="285750" lvl="0" indent="-285750">
              <a:lnSpc>
                <a:spcPct val="120000"/>
              </a:lnSpc>
              <a:spcBef>
                <a:spcPts val="600"/>
              </a:spcBef>
              <a:buFont typeface="Arial" panose="020B0604020202020204" pitchFamily="34" charset="0"/>
              <a:buChar char="•"/>
            </a:pPr>
            <a:r>
              <a:rPr lang="en-US" sz="1600" dirty="0">
                <a:solidFill>
                  <a:schemeClr val="bg2"/>
                </a:solidFill>
                <a:latin typeface="Times New Roman" panose="02020603050405020304" pitchFamily="18" charset="0"/>
                <a:ea typeface="Cambria Math"/>
                <a:cs typeface="Times New Roman" panose="02020603050405020304" pitchFamily="18" charset="0"/>
                <a:sym typeface="Cambria Math"/>
              </a:rPr>
              <a:t>Store </a:t>
            </a:r>
            <a:r>
              <a:rPr lang="en-US" sz="1600" b="1" dirty="0">
                <a:solidFill>
                  <a:schemeClr val="bg2"/>
                </a:solidFill>
                <a:latin typeface="Times New Roman" panose="02020603050405020304" pitchFamily="18" charset="0"/>
                <a:ea typeface="Cambria Math"/>
                <a:cs typeface="Times New Roman" panose="02020603050405020304" pitchFamily="18" charset="0"/>
                <a:sym typeface="Cambria Math"/>
              </a:rPr>
              <a:t>daily returns </a:t>
            </a:r>
            <a:r>
              <a:rPr lang="en-US" sz="1600" dirty="0">
                <a:solidFill>
                  <a:schemeClr val="bg2"/>
                </a:solidFill>
                <a:latin typeface="Times New Roman" panose="02020603050405020304" pitchFamily="18" charset="0"/>
                <a:ea typeface="Cambria Math"/>
                <a:cs typeface="Times New Roman" panose="02020603050405020304" pitchFamily="18" charset="0"/>
                <a:sym typeface="Cambria Math"/>
              </a:rPr>
              <a:t>&amp; </a:t>
            </a:r>
            <a:r>
              <a:rPr lang="en-US" sz="1600" b="1" dirty="0">
                <a:solidFill>
                  <a:schemeClr val="bg2"/>
                </a:solidFill>
                <a:latin typeface="Times New Roman" panose="02020603050405020304" pitchFamily="18" charset="0"/>
                <a:ea typeface="Cambria Math"/>
                <a:cs typeface="Times New Roman" panose="02020603050405020304" pitchFamily="18" charset="0"/>
                <a:sym typeface="Cambria Math"/>
              </a:rPr>
              <a:t>cumulative returns </a:t>
            </a:r>
            <a:r>
              <a:rPr lang="en-US" sz="1600" dirty="0">
                <a:solidFill>
                  <a:schemeClr val="bg2"/>
                </a:solidFill>
                <a:latin typeface="Times New Roman" panose="02020603050405020304" pitchFamily="18" charset="0"/>
                <a:ea typeface="Cambria Math"/>
                <a:cs typeface="Times New Roman" panose="02020603050405020304" pitchFamily="18" charset="0"/>
                <a:sym typeface="Cambria Math"/>
              </a:rPr>
              <a:t>for each stock</a:t>
            </a:r>
          </a:p>
          <a:p>
            <a:pPr marL="285750" lvl="0" indent="-285750">
              <a:lnSpc>
                <a:spcPct val="120000"/>
              </a:lnSpc>
              <a:spcBef>
                <a:spcPts val="600"/>
              </a:spcBef>
              <a:buFont typeface="Arial" panose="020B0604020202020204" pitchFamily="34" charset="0"/>
              <a:buChar char="•"/>
            </a:pPr>
            <a:r>
              <a:rPr lang="en-US" altLang="zh-TW" sz="1600" b="1" dirty="0">
                <a:solidFill>
                  <a:schemeClr val="bg2"/>
                </a:solidFill>
                <a:latin typeface="Times New Roman" panose="02020603050405020304" pitchFamily="18" charset="0"/>
                <a:cs typeface="Times New Roman" panose="02020603050405020304" pitchFamily="18" charset="0"/>
              </a:rPr>
              <a:t>Approximate running time </a:t>
            </a:r>
            <a:r>
              <a:rPr lang="en-US" sz="1600" dirty="0">
                <a:solidFill>
                  <a:schemeClr val="bg2"/>
                </a:solidFill>
                <a:latin typeface="Times New Roman" panose="02020603050405020304" pitchFamily="18" charset="0"/>
                <a:cs typeface="Times New Roman" panose="02020603050405020304" pitchFamily="18" charset="0"/>
              </a:rPr>
              <a:t>➝  </a:t>
            </a:r>
            <a:r>
              <a:rPr lang="en-US" sz="1600" dirty="0">
                <a:solidFill>
                  <a:schemeClr val="bg2"/>
                </a:solidFill>
                <a:latin typeface="Times New Roman" panose="02020603050405020304" pitchFamily="18" charset="0"/>
                <a:ea typeface="Cambria Math"/>
                <a:cs typeface="Times New Roman" panose="02020603050405020304" pitchFamily="18" charset="0"/>
                <a:sym typeface="Cambria Math"/>
              </a:rPr>
              <a:t>100 + 10 x M (s)</a:t>
            </a:r>
          </a:p>
          <a:p>
            <a:pPr lvl="4">
              <a:lnSpc>
                <a:spcPct val="120000"/>
              </a:lnSpc>
              <a:spcBef>
                <a:spcPts val="600"/>
              </a:spcBef>
            </a:pPr>
            <a:r>
              <a:rPr lang="en-US" sz="1600" dirty="0">
                <a:solidFill>
                  <a:schemeClr val="bg2"/>
                </a:solidFill>
                <a:latin typeface="Times New Roman" panose="02020603050405020304" pitchFamily="18" charset="0"/>
                <a:cs typeface="Times New Roman" panose="02020603050405020304" pitchFamily="18" charset="0"/>
              </a:rPr>
              <a:t>		          </a:t>
            </a:r>
            <a:r>
              <a:rPr lang="en-US" i="1" dirty="0">
                <a:solidFill>
                  <a:schemeClr val="bg2"/>
                </a:solidFill>
                <a:latin typeface="Times New Roman" panose="02020603050405020304" pitchFamily="18" charset="0"/>
                <a:cs typeface="Times New Roman" panose="02020603050405020304" pitchFamily="18" charset="0"/>
              </a:rPr>
              <a:t>* M is the number of entering N</a:t>
            </a:r>
          </a:p>
        </p:txBody>
      </p:sp>
      <p:sp>
        <p:nvSpPr>
          <p:cNvPr id="14" name="Google Shape;193;p12">
            <a:extLst>
              <a:ext uri="{FF2B5EF4-FFF2-40B4-BE49-F238E27FC236}">
                <a16:creationId xmlns:a16="http://schemas.microsoft.com/office/drawing/2014/main" id="{CFF37FEA-79E2-7A20-8427-DE83C2D1D5C0}"/>
              </a:ext>
            </a:extLst>
          </p:cNvPr>
          <p:cNvSpPr/>
          <p:nvPr/>
        </p:nvSpPr>
        <p:spPr>
          <a:xfrm>
            <a:off x="2611225" y="2523322"/>
            <a:ext cx="5863472" cy="1649691"/>
          </a:xfrm>
          <a:prstGeom prst="rect">
            <a:avLst/>
          </a:prstGeom>
          <a:solidFill>
            <a:schemeClr val="accent4">
              <a:lumMod val="20000"/>
              <a:lumOff val="80000"/>
            </a:schemeClr>
          </a:solidFill>
          <a:ln w="9525" cap="flat" cmpd="sng">
            <a:solidFill>
              <a:srgbClr val="007D8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82880" tIns="0" rIns="0" bIns="182880" anchor="ctr" anchorCtr="0">
            <a:noAutofit/>
          </a:bodyPr>
          <a:lstStyle/>
          <a:p>
            <a:pPr marL="285750" lvl="0" indent="-285750">
              <a:lnSpc>
                <a:spcPct val="120000"/>
              </a:lnSpc>
              <a:spcBef>
                <a:spcPts val="600"/>
              </a:spcBef>
              <a:buFont typeface="Arial" panose="020B0604020202020204" pitchFamily="34" charset="0"/>
              <a:buChar char="•"/>
            </a:pPr>
            <a:r>
              <a:rPr lang="en-US" sz="1600" dirty="0">
                <a:solidFill>
                  <a:schemeClr val="bg2"/>
                </a:solidFill>
                <a:latin typeface="Times New Roman" panose="02020603050405020304" pitchFamily="18" charset="0"/>
                <a:ea typeface="Cambria Math"/>
                <a:cs typeface="Times New Roman" panose="02020603050405020304" pitchFamily="18" charset="0"/>
                <a:sym typeface="Cambria Math"/>
              </a:rPr>
              <a:t>Store </a:t>
            </a:r>
            <a:r>
              <a:rPr lang="en-US" sz="1600" b="1" dirty="0">
                <a:solidFill>
                  <a:schemeClr val="bg2"/>
                </a:solidFill>
                <a:latin typeface="Times New Roman" panose="02020603050405020304" pitchFamily="18" charset="0"/>
                <a:ea typeface="Cambria Math"/>
                <a:cs typeface="Times New Roman" panose="02020603050405020304" pitchFamily="18" charset="0"/>
                <a:sym typeface="Cambria Math"/>
              </a:rPr>
              <a:t>1. daily returns 2. cumulative returns 3. abnormal returns 4. cumulative anormal returns </a:t>
            </a:r>
            <a:r>
              <a:rPr lang="en-US" sz="1600" dirty="0">
                <a:solidFill>
                  <a:schemeClr val="bg2"/>
                </a:solidFill>
                <a:latin typeface="Times New Roman" panose="02020603050405020304" pitchFamily="18" charset="0"/>
                <a:ea typeface="Cambria Math"/>
                <a:cs typeface="Times New Roman" panose="02020603050405020304" pitchFamily="18" charset="0"/>
                <a:sym typeface="Cambria Math"/>
              </a:rPr>
              <a:t>for each stock upfront</a:t>
            </a:r>
          </a:p>
          <a:p>
            <a:pPr marL="285750" lvl="0" indent="-285750">
              <a:lnSpc>
                <a:spcPct val="120000"/>
              </a:lnSpc>
              <a:spcBef>
                <a:spcPts val="600"/>
              </a:spcBef>
              <a:buFont typeface="Arial" panose="020B0604020202020204" pitchFamily="34" charset="0"/>
              <a:buChar char="•"/>
            </a:pPr>
            <a:r>
              <a:rPr lang="en-US" sz="1600" b="1" dirty="0">
                <a:solidFill>
                  <a:schemeClr val="bg2"/>
                </a:solidFill>
                <a:latin typeface="Times New Roman" panose="02020603050405020304" pitchFamily="18" charset="0"/>
                <a:ea typeface="Cambria Math"/>
                <a:cs typeface="Times New Roman" panose="02020603050405020304" pitchFamily="18" charset="0"/>
                <a:sym typeface="Cambria Math"/>
              </a:rPr>
              <a:t>Extra space </a:t>
            </a:r>
            <a:r>
              <a:rPr lang="en-US" sz="1600" dirty="0">
                <a:solidFill>
                  <a:schemeClr val="bg2"/>
                </a:solidFill>
                <a:latin typeface="Times New Roman" panose="02020603050405020304" pitchFamily="18" charset="0"/>
                <a:cs typeface="Times New Roman" panose="02020603050405020304" pitchFamily="18" charset="0"/>
              </a:rPr>
              <a:t>➝ O ( S x 2 x 313 )</a:t>
            </a:r>
            <a:endParaRPr lang="en-US" sz="1600" dirty="0">
              <a:solidFill>
                <a:schemeClr val="bg2"/>
              </a:solidFill>
              <a:latin typeface="Times New Roman" panose="02020603050405020304" pitchFamily="18" charset="0"/>
              <a:ea typeface="Cambria Math"/>
              <a:cs typeface="Times New Roman" panose="02020603050405020304" pitchFamily="18" charset="0"/>
              <a:sym typeface="Cambria Math"/>
            </a:endParaRPr>
          </a:p>
          <a:p>
            <a:pPr marL="285750" lvl="0" indent="-285750">
              <a:lnSpc>
                <a:spcPct val="120000"/>
              </a:lnSpc>
              <a:spcBef>
                <a:spcPts val="600"/>
              </a:spcBef>
              <a:buFont typeface="Arial" panose="020B0604020202020204" pitchFamily="34" charset="0"/>
              <a:buChar char="•"/>
            </a:pPr>
            <a:r>
              <a:rPr lang="en-US" altLang="zh-TW" sz="1600" b="1" dirty="0">
                <a:solidFill>
                  <a:schemeClr val="bg2"/>
                </a:solidFill>
                <a:latin typeface="Times New Roman" panose="02020603050405020304" pitchFamily="18" charset="0"/>
                <a:cs typeface="Times New Roman" panose="02020603050405020304" pitchFamily="18" charset="0"/>
              </a:rPr>
              <a:t>Approximate running time </a:t>
            </a:r>
            <a:r>
              <a:rPr lang="en-US" sz="1600" dirty="0">
                <a:solidFill>
                  <a:schemeClr val="bg2"/>
                </a:solidFill>
                <a:latin typeface="Times New Roman" panose="02020603050405020304" pitchFamily="18" charset="0"/>
                <a:cs typeface="Times New Roman" panose="02020603050405020304" pitchFamily="18" charset="0"/>
              </a:rPr>
              <a:t>➝  </a:t>
            </a:r>
            <a:r>
              <a:rPr lang="en-US" sz="1600" dirty="0">
                <a:solidFill>
                  <a:schemeClr val="bg2"/>
                </a:solidFill>
                <a:latin typeface="Times New Roman" panose="02020603050405020304" pitchFamily="18" charset="0"/>
                <a:ea typeface="Cambria Math"/>
                <a:cs typeface="Times New Roman" panose="02020603050405020304" pitchFamily="18" charset="0"/>
                <a:sym typeface="Cambria Math"/>
              </a:rPr>
              <a:t>130 + 1 x M (s)</a:t>
            </a:r>
          </a:p>
        </p:txBody>
      </p:sp>
    </p:spTree>
    <p:extLst>
      <p:ext uri="{BB962C8B-B14F-4D97-AF65-F5344CB8AC3E}">
        <p14:creationId xmlns:p14="http://schemas.microsoft.com/office/powerpoint/2010/main" val="3438795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2"/>
          <p:cNvSpPr txBox="1">
            <a:spLocks noGrp="1"/>
          </p:cNvSpPr>
          <p:nvPr>
            <p:ph type="title"/>
          </p:nvPr>
        </p:nvSpPr>
        <p:spPr>
          <a:xfrm>
            <a:off x="277536" y="-47419"/>
            <a:ext cx="7311597"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57068C"/>
              </a:buClr>
              <a:buSzPts val="3600"/>
              <a:buNone/>
            </a:pPr>
            <a:r>
              <a:rPr lang="en-US" dirty="0"/>
              <a:t>Additional Functionality</a:t>
            </a:r>
            <a:br>
              <a:rPr lang="en-US" dirty="0"/>
            </a:br>
            <a:endParaRPr dirty="0"/>
          </a:p>
        </p:txBody>
      </p:sp>
      <p:sp>
        <p:nvSpPr>
          <p:cNvPr id="11" name="Google Shape;192;p12">
            <a:extLst>
              <a:ext uri="{FF2B5EF4-FFF2-40B4-BE49-F238E27FC236}">
                <a16:creationId xmlns:a16="http://schemas.microsoft.com/office/drawing/2014/main" id="{C50C02DF-9B79-468F-9B56-335C042B6715}"/>
              </a:ext>
            </a:extLst>
          </p:cNvPr>
          <p:cNvSpPr txBox="1">
            <a:spLocks/>
          </p:cNvSpPr>
          <p:nvPr/>
        </p:nvSpPr>
        <p:spPr>
          <a:xfrm>
            <a:off x="1840329" y="509403"/>
            <a:ext cx="803005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7068C"/>
              </a:buClr>
              <a:buSzPts val="3600"/>
              <a:buFont typeface="Frank Ruhl Libre"/>
              <a:buNone/>
              <a:defRPr sz="3600" b="1" i="0" u="none" strike="noStrike" cap="none">
                <a:solidFill>
                  <a:srgbClr val="57068C"/>
                </a:solidFill>
                <a:latin typeface="Frank Ruhl Libre"/>
                <a:ea typeface="Frank Ruhl Libre"/>
                <a:cs typeface="Frank Ruhl Libre"/>
                <a:sym typeface="Frank Ruhl Libr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      ―</a:t>
            </a:r>
            <a:r>
              <a:rPr lang="en-US" sz="3200" dirty="0"/>
              <a:t> Compare individual stock(s)</a:t>
            </a:r>
            <a:br>
              <a:rPr lang="en-US" dirty="0"/>
            </a:br>
            <a:endParaRPr lang="en-US" dirty="0"/>
          </a:p>
        </p:txBody>
      </p:sp>
      <p:sp>
        <p:nvSpPr>
          <p:cNvPr id="12" name="Google Shape;192;p12">
            <a:extLst>
              <a:ext uri="{FF2B5EF4-FFF2-40B4-BE49-F238E27FC236}">
                <a16:creationId xmlns:a16="http://schemas.microsoft.com/office/drawing/2014/main" id="{E9297B88-6C98-D469-6265-6E57B989D399}"/>
              </a:ext>
            </a:extLst>
          </p:cNvPr>
          <p:cNvSpPr txBox="1">
            <a:spLocks/>
          </p:cNvSpPr>
          <p:nvPr/>
        </p:nvSpPr>
        <p:spPr>
          <a:xfrm>
            <a:off x="471614" y="1082103"/>
            <a:ext cx="2429834" cy="362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7068C"/>
              </a:buClr>
              <a:buSzPts val="3600"/>
              <a:buFont typeface="Frank Ruhl Libre"/>
              <a:buNone/>
              <a:defRPr sz="3600" b="1" i="0" u="none" strike="noStrike" cap="none">
                <a:solidFill>
                  <a:srgbClr val="57068C"/>
                </a:solidFill>
                <a:latin typeface="Frank Ruhl Libre"/>
                <a:ea typeface="Frank Ruhl Libre"/>
                <a:cs typeface="Frank Ruhl Libre"/>
                <a:sym typeface="Frank Ruhl Libr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200" dirty="0"/>
              <a:t>•  Stocks within the same sector</a:t>
            </a:r>
            <a:br>
              <a:rPr lang="en-US" sz="1200" dirty="0"/>
            </a:br>
            <a:endParaRPr lang="en-US" sz="1200" dirty="0"/>
          </a:p>
        </p:txBody>
      </p:sp>
      <p:sp>
        <p:nvSpPr>
          <p:cNvPr id="13" name="Google Shape;192;p12">
            <a:extLst>
              <a:ext uri="{FF2B5EF4-FFF2-40B4-BE49-F238E27FC236}">
                <a16:creationId xmlns:a16="http://schemas.microsoft.com/office/drawing/2014/main" id="{809B0798-F7E8-4405-3D8C-F28E4B10EA7C}"/>
              </a:ext>
            </a:extLst>
          </p:cNvPr>
          <p:cNvSpPr txBox="1">
            <a:spLocks/>
          </p:cNvSpPr>
          <p:nvPr/>
        </p:nvSpPr>
        <p:spPr>
          <a:xfrm>
            <a:off x="4640439" y="1082103"/>
            <a:ext cx="2429834" cy="362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7068C"/>
              </a:buClr>
              <a:buSzPts val="3600"/>
              <a:buFont typeface="Frank Ruhl Libre"/>
              <a:buNone/>
              <a:defRPr sz="3600" b="1" i="0" u="none" strike="noStrike" cap="none">
                <a:solidFill>
                  <a:srgbClr val="57068C"/>
                </a:solidFill>
                <a:latin typeface="Frank Ruhl Libre"/>
                <a:ea typeface="Frank Ruhl Libre"/>
                <a:cs typeface="Frank Ruhl Libre"/>
                <a:sym typeface="Frank Ruhl Libr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200" dirty="0"/>
              <a:t>•  Stocks within the same group</a:t>
            </a:r>
            <a:br>
              <a:rPr lang="en-US" sz="1200" dirty="0"/>
            </a:br>
            <a:endParaRPr lang="en-US" sz="1200" dirty="0"/>
          </a:p>
        </p:txBody>
      </p:sp>
      <p:pic>
        <p:nvPicPr>
          <p:cNvPr id="4" name="Picture 3" descr="Chart, histogram&#10;&#10;Description automatically generated">
            <a:extLst>
              <a:ext uri="{FF2B5EF4-FFF2-40B4-BE49-F238E27FC236}">
                <a16:creationId xmlns:a16="http://schemas.microsoft.com/office/drawing/2014/main" id="{9F2305A4-BBB0-A128-CC0F-E63DEEEC8E82}"/>
              </a:ext>
            </a:extLst>
          </p:cNvPr>
          <p:cNvPicPr>
            <a:picLocks noChangeAspect="1"/>
          </p:cNvPicPr>
          <p:nvPr/>
        </p:nvPicPr>
        <p:blipFill>
          <a:blip r:embed="rId3"/>
          <a:stretch>
            <a:fillRect/>
          </a:stretch>
        </p:blipFill>
        <p:spPr>
          <a:xfrm>
            <a:off x="4647364" y="1352575"/>
            <a:ext cx="4219100" cy="3107581"/>
          </a:xfrm>
          <a:prstGeom prst="rect">
            <a:avLst/>
          </a:prstGeom>
        </p:spPr>
      </p:pic>
      <p:pic>
        <p:nvPicPr>
          <p:cNvPr id="7" name="Picture 6" descr="Chart, histogram&#10;&#10;Description automatically generated">
            <a:extLst>
              <a:ext uri="{FF2B5EF4-FFF2-40B4-BE49-F238E27FC236}">
                <a16:creationId xmlns:a16="http://schemas.microsoft.com/office/drawing/2014/main" id="{80A73A8E-142C-D450-3FEE-0F8C06787F53}"/>
              </a:ext>
            </a:extLst>
          </p:cNvPr>
          <p:cNvPicPr>
            <a:picLocks noChangeAspect="1"/>
          </p:cNvPicPr>
          <p:nvPr/>
        </p:nvPicPr>
        <p:blipFill>
          <a:blip r:embed="rId4"/>
          <a:stretch>
            <a:fillRect/>
          </a:stretch>
        </p:blipFill>
        <p:spPr>
          <a:xfrm>
            <a:off x="277536" y="1352575"/>
            <a:ext cx="4294464" cy="3107581"/>
          </a:xfrm>
          <a:prstGeom prst="rect">
            <a:avLst/>
          </a:prstGeom>
        </p:spPr>
      </p:pic>
    </p:spTree>
    <p:extLst>
      <p:ext uri="{BB962C8B-B14F-4D97-AF65-F5344CB8AC3E}">
        <p14:creationId xmlns:p14="http://schemas.microsoft.com/office/powerpoint/2010/main" val="361594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28413b3375_0_5"/>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Gnuplot result</a:t>
            </a:r>
            <a:br>
              <a:rPr lang="en"/>
            </a:br>
            <a:br>
              <a:rPr lang="en"/>
            </a:br>
            <a:br>
              <a:rPr lang="en"/>
            </a:br>
            <a:br>
              <a:rPr lang="en"/>
            </a:br>
            <a:br>
              <a:rPr lang="en"/>
            </a:br>
            <a:br>
              <a:rPr lang="en"/>
            </a:br>
            <a:br>
              <a:rPr lang="en"/>
            </a:br>
            <a:endParaRPr/>
          </a:p>
        </p:txBody>
      </p:sp>
      <p:pic>
        <p:nvPicPr>
          <p:cNvPr id="186" name="Google Shape;186;g128413b3375_0_5"/>
          <p:cNvPicPr preferRelativeResize="0"/>
          <p:nvPr/>
        </p:nvPicPr>
        <p:blipFill>
          <a:blip r:embed="rId3">
            <a:alphaModFix/>
          </a:blip>
          <a:stretch>
            <a:fillRect/>
          </a:stretch>
        </p:blipFill>
        <p:spPr>
          <a:xfrm>
            <a:off x="788650" y="1177800"/>
            <a:ext cx="7566699" cy="33121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27152976ba_0_1"/>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Explanation</a:t>
            </a:r>
            <a:br>
              <a:rPr lang="en"/>
            </a:br>
            <a:br>
              <a:rPr lang="en"/>
            </a:br>
            <a:br>
              <a:rPr lang="en"/>
            </a:br>
            <a:br>
              <a:rPr lang="en"/>
            </a:br>
            <a:br>
              <a:rPr lang="en"/>
            </a:br>
            <a:br>
              <a:rPr lang="en"/>
            </a:br>
            <a:br>
              <a:rPr lang="en"/>
            </a:br>
            <a:br>
              <a:rPr lang="en"/>
            </a:br>
            <a:endParaRPr/>
          </a:p>
        </p:txBody>
      </p:sp>
      <p:sp>
        <p:nvSpPr>
          <p:cNvPr id="192" name="Google Shape;192;g127152976ba_0_1"/>
          <p:cNvSpPr txBox="1"/>
          <p:nvPr/>
        </p:nvSpPr>
        <p:spPr>
          <a:xfrm>
            <a:off x="311700" y="1344000"/>
            <a:ext cx="8214600" cy="2884500"/>
          </a:xfrm>
          <a:prstGeom prst="rect">
            <a:avLst/>
          </a:prstGeom>
          <a:noFill/>
          <a:ln>
            <a:noFill/>
          </a:ln>
        </p:spPr>
        <p:txBody>
          <a:bodyPr spcFirstLastPara="1" wrap="square" lIns="91425" tIns="91425" rIns="91425" bIns="91425" anchor="t" anchorCtr="0">
            <a:noAutofit/>
          </a:bodyPr>
          <a:lstStyle/>
          <a:p>
            <a:pPr marL="457200" lvl="0" indent="0" algn="just" rtl="0">
              <a:lnSpc>
                <a:spcPct val="125000"/>
              </a:lnSpc>
              <a:spcBef>
                <a:spcPts val="0"/>
              </a:spcBef>
              <a:spcAft>
                <a:spcPts val="0"/>
              </a:spcAft>
              <a:buNone/>
            </a:pPr>
            <a:r>
              <a:rPr lang="en" b="1">
                <a:solidFill>
                  <a:schemeClr val="dk2"/>
                </a:solidFill>
                <a:latin typeface="Montserrat"/>
                <a:ea typeface="Montserrat"/>
                <a:cs typeface="Montserrat"/>
                <a:sym typeface="Montserrat"/>
              </a:rPr>
              <a:t>Beat Group</a:t>
            </a:r>
            <a:r>
              <a:rPr lang="en">
                <a:solidFill>
                  <a:schemeClr val="dk2"/>
                </a:solidFill>
                <a:latin typeface="Montserrat"/>
                <a:ea typeface="Montserrat"/>
                <a:cs typeface="Montserrat"/>
                <a:sym typeface="Montserrat"/>
              </a:rPr>
              <a:t>: The stock prices decreased </a:t>
            </a:r>
            <a:r>
              <a:rPr lang="en" b="1">
                <a:solidFill>
                  <a:schemeClr val="dk2"/>
                </a:solidFill>
                <a:latin typeface="Montserrat"/>
                <a:ea typeface="Montserrat"/>
                <a:cs typeface="Montserrat"/>
                <a:sym typeface="Montserrat"/>
              </a:rPr>
              <a:t>before</a:t>
            </a:r>
            <a:r>
              <a:rPr lang="en">
                <a:solidFill>
                  <a:schemeClr val="dk2"/>
                </a:solidFill>
                <a:latin typeface="Montserrat"/>
                <a:ea typeface="Montserrat"/>
                <a:cs typeface="Montserrat"/>
                <a:sym typeface="Montserrat"/>
              </a:rPr>
              <a:t> earning announcement day and rose right </a:t>
            </a:r>
            <a:r>
              <a:rPr lang="en" b="1">
                <a:solidFill>
                  <a:schemeClr val="dk2"/>
                </a:solidFill>
                <a:latin typeface="Montserrat"/>
                <a:ea typeface="Montserrat"/>
                <a:cs typeface="Montserrat"/>
                <a:sym typeface="Montserrat"/>
              </a:rPr>
              <a:t>after</a:t>
            </a:r>
            <a:r>
              <a:rPr lang="en">
                <a:solidFill>
                  <a:schemeClr val="dk2"/>
                </a:solidFill>
                <a:latin typeface="Montserrat"/>
                <a:ea typeface="Montserrat"/>
                <a:cs typeface="Montserrat"/>
                <a:sym typeface="Montserrat"/>
              </a:rPr>
              <a:t> announcement day and increased over time. </a:t>
            </a:r>
            <a:endParaRPr/>
          </a:p>
          <a:p>
            <a:pPr marL="285750" lvl="0" indent="-171450" algn="just" rtl="0">
              <a:lnSpc>
                <a:spcPct val="125000"/>
              </a:lnSpc>
              <a:spcBef>
                <a:spcPts val="0"/>
              </a:spcBef>
              <a:spcAft>
                <a:spcPts val="0"/>
              </a:spcAft>
              <a:buClr>
                <a:schemeClr val="dk1"/>
              </a:buClr>
              <a:buSzPts val="1800"/>
              <a:buFont typeface="Noto Sans Symbols"/>
              <a:buNone/>
            </a:pPr>
            <a:endParaRPr>
              <a:solidFill>
                <a:schemeClr val="dk2"/>
              </a:solidFill>
              <a:latin typeface="Montserrat"/>
              <a:ea typeface="Montserrat"/>
              <a:cs typeface="Montserrat"/>
              <a:sym typeface="Montserrat"/>
            </a:endParaRPr>
          </a:p>
          <a:p>
            <a:pPr marL="457200" lvl="0" indent="0" algn="just" rtl="0">
              <a:lnSpc>
                <a:spcPct val="125000"/>
              </a:lnSpc>
              <a:spcBef>
                <a:spcPts val="0"/>
              </a:spcBef>
              <a:spcAft>
                <a:spcPts val="0"/>
              </a:spcAft>
              <a:buNone/>
            </a:pPr>
            <a:r>
              <a:rPr lang="en" b="1">
                <a:solidFill>
                  <a:schemeClr val="dk2"/>
                </a:solidFill>
                <a:latin typeface="Montserrat"/>
                <a:ea typeface="Montserrat"/>
                <a:cs typeface="Montserrat"/>
                <a:sym typeface="Montserrat"/>
              </a:rPr>
              <a:t>Meet Group</a:t>
            </a:r>
            <a:r>
              <a:rPr lang="en">
                <a:solidFill>
                  <a:schemeClr val="dk2"/>
                </a:solidFill>
                <a:latin typeface="Montserrat"/>
                <a:ea typeface="Montserrat"/>
                <a:cs typeface="Montserrat"/>
                <a:sym typeface="Montserrat"/>
              </a:rPr>
              <a:t>: The stock prices decreased </a:t>
            </a:r>
            <a:r>
              <a:rPr lang="en" b="1">
                <a:solidFill>
                  <a:schemeClr val="dk2"/>
                </a:solidFill>
                <a:latin typeface="Montserrat"/>
                <a:ea typeface="Montserrat"/>
                <a:cs typeface="Montserrat"/>
                <a:sym typeface="Montserrat"/>
              </a:rPr>
              <a:t>before</a:t>
            </a:r>
            <a:r>
              <a:rPr lang="en">
                <a:solidFill>
                  <a:schemeClr val="dk2"/>
                </a:solidFill>
                <a:latin typeface="Montserrat"/>
                <a:ea typeface="Montserrat"/>
                <a:cs typeface="Montserrat"/>
                <a:sym typeface="Montserrat"/>
              </a:rPr>
              <a:t> earning announcement day and showed stable movement </a:t>
            </a:r>
            <a:r>
              <a:rPr lang="en" b="1">
                <a:solidFill>
                  <a:schemeClr val="dk2"/>
                </a:solidFill>
                <a:latin typeface="Montserrat"/>
                <a:ea typeface="Montserrat"/>
                <a:cs typeface="Montserrat"/>
                <a:sym typeface="Montserrat"/>
              </a:rPr>
              <a:t>after </a:t>
            </a:r>
            <a:r>
              <a:rPr lang="en">
                <a:solidFill>
                  <a:schemeClr val="dk2"/>
                </a:solidFill>
                <a:latin typeface="Montserrat"/>
                <a:ea typeface="Montserrat"/>
                <a:cs typeface="Montserrat"/>
                <a:sym typeface="Montserrat"/>
              </a:rPr>
              <a:t>the announcement day. </a:t>
            </a:r>
            <a:endParaRPr/>
          </a:p>
          <a:p>
            <a:pPr marL="285750" lvl="0" indent="-171450" algn="just" rtl="0">
              <a:lnSpc>
                <a:spcPct val="125000"/>
              </a:lnSpc>
              <a:spcBef>
                <a:spcPts val="0"/>
              </a:spcBef>
              <a:spcAft>
                <a:spcPts val="0"/>
              </a:spcAft>
              <a:buClr>
                <a:schemeClr val="dk1"/>
              </a:buClr>
              <a:buSzPts val="1800"/>
              <a:buFont typeface="Noto Sans Symbols"/>
              <a:buNone/>
            </a:pPr>
            <a:endParaRPr>
              <a:solidFill>
                <a:schemeClr val="dk2"/>
              </a:solidFill>
              <a:latin typeface="Montserrat"/>
              <a:ea typeface="Montserrat"/>
              <a:cs typeface="Montserrat"/>
              <a:sym typeface="Montserrat"/>
            </a:endParaRPr>
          </a:p>
          <a:p>
            <a:pPr marL="457200" lvl="0" indent="0" algn="just" rtl="0">
              <a:lnSpc>
                <a:spcPct val="125000"/>
              </a:lnSpc>
              <a:spcBef>
                <a:spcPts val="0"/>
              </a:spcBef>
              <a:spcAft>
                <a:spcPts val="0"/>
              </a:spcAft>
              <a:buNone/>
            </a:pPr>
            <a:r>
              <a:rPr lang="en" b="1">
                <a:solidFill>
                  <a:schemeClr val="dk2"/>
                </a:solidFill>
                <a:latin typeface="Montserrat"/>
                <a:ea typeface="Montserrat"/>
                <a:cs typeface="Montserrat"/>
                <a:sym typeface="Montserrat"/>
              </a:rPr>
              <a:t>Miss Group</a:t>
            </a:r>
            <a:r>
              <a:rPr lang="en">
                <a:solidFill>
                  <a:schemeClr val="dk2"/>
                </a:solidFill>
                <a:latin typeface="Montserrat"/>
                <a:ea typeface="Montserrat"/>
                <a:cs typeface="Montserrat"/>
                <a:sym typeface="Montserrat"/>
              </a:rPr>
              <a:t>: The stock price moved similarly to other two groups </a:t>
            </a:r>
            <a:r>
              <a:rPr lang="en" b="1">
                <a:solidFill>
                  <a:schemeClr val="dk2"/>
                </a:solidFill>
                <a:latin typeface="Montserrat"/>
                <a:ea typeface="Montserrat"/>
                <a:cs typeface="Montserrat"/>
                <a:sym typeface="Montserrat"/>
              </a:rPr>
              <a:t>before</a:t>
            </a:r>
            <a:r>
              <a:rPr lang="en">
                <a:solidFill>
                  <a:schemeClr val="dk2"/>
                </a:solidFill>
                <a:latin typeface="Montserrat"/>
                <a:ea typeface="Montserrat"/>
                <a:cs typeface="Montserrat"/>
                <a:sym typeface="Montserrat"/>
              </a:rPr>
              <a:t> earning announcement day but </a:t>
            </a:r>
            <a:r>
              <a:rPr lang="en" b="1">
                <a:solidFill>
                  <a:schemeClr val="dk2"/>
                </a:solidFill>
                <a:latin typeface="Montserrat"/>
                <a:ea typeface="Montserrat"/>
                <a:cs typeface="Montserrat"/>
                <a:sym typeface="Montserrat"/>
              </a:rPr>
              <a:t>after</a:t>
            </a:r>
            <a:r>
              <a:rPr lang="en">
                <a:solidFill>
                  <a:schemeClr val="dk2"/>
                </a:solidFill>
                <a:latin typeface="Montserrat"/>
                <a:ea typeface="Montserrat"/>
                <a:cs typeface="Montserrat"/>
                <a:sym typeface="Montserrat"/>
              </a:rPr>
              <a:t> decreased significantly and didn’t recover.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127152976ba_0_6"/>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Conclusion</a:t>
            </a:r>
            <a:br>
              <a:rPr lang="en"/>
            </a:br>
            <a:br>
              <a:rPr lang="en"/>
            </a:br>
            <a:br>
              <a:rPr lang="en"/>
            </a:br>
            <a:br>
              <a:rPr lang="en"/>
            </a:br>
            <a:br>
              <a:rPr lang="en"/>
            </a:br>
            <a:br>
              <a:rPr lang="en"/>
            </a:br>
            <a:br>
              <a:rPr lang="en"/>
            </a:br>
            <a:br>
              <a:rPr lang="en"/>
            </a:br>
            <a:endParaRPr/>
          </a:p>
        </p:txBody>
      </p:sp>
      <p:sp>
        <p:nvSpPr>
          <p:cNvPr id="198" name="Google Shape;198;g127152976ba_0_6"/>
          <p:cNvSpPr txBox="1"/>
          <p:nvPr/>
        </p:nvSpPr>
        <p:spPr>
          <a:xfrm>
            <a:off x="454950" y="1313550"/>
            <a:ext cx="8234100" cy="2961600"/>
          </a:xfrm>
          <a:prstGeom prst="rect">
            <a:avLst/>
          </a:prstGeom>
          <a:noFill/>
          <a:ln>
            <a:noFill/>
          </a:ln>
        </p:spPr>
        <p:txBody>
          <a:bodyPr spcFirstLastPara="1" wrap="square" lIns="91425" tIns="91425" rIns="91425" bIns="91425" anchor="t" anchorCtr="0">
            <a:noAutofit/>
          </a:bodyPr>
          <a:lstStyle/>
          <a:p>
            <a:pPr marL="285750" lvl="0" indent="-285750" algn="just" rtl="0">
              <a:lnSpc>
                <a:spcPct val="125000"/>
              </a:lnSpc>
              <a:spcBef>
                <a:spcPts val="0"/>
              </a:spcBef>
              <a:spcAft>
                <a:spcPts val="0"/>
              </a:spcAft>
              <a:buClr>
                <a:schemeClr val="dk1"/>
              </a:buClr>
              <a:buSzPts val="1800"/>
              <a:buChar char="•"/>
            </a:pPr>
            <a:r>
              <a:rPr lang="en">
                <a:solidFill>
                  <a:schemeClr val="dk2"/>
                </a:solidFill>
                <a:latin typeface="Montserrat"/>
                <a:ea typeface="Montserrat"/>
                <a:cs typeface="Montserrat"/>
                <a:sym typeface="Montserrat"/>
              </a:rPr>
              <a:t>This graph means a lot! </a:t>
            </a:r>
            <a:endParaRPr>
              <a:solidFill>
                <a:schemeClr val="dk2"/>
              </a:solidFill>
              <a:latin typeface="Montserrat"/>
              <a:ea typeface="Montserrat"/>
              <a:cs typeface="Montserrat"/>
              <a:sym typeface="Montserrat"/>
            </a:endParaRPr>
          </a:p>
          <a:p>
            <a:pPr marL="457200" lvl="0" indent="0" algn="just" rtl="0">
              <a:lnSpc>
                <a:spcPct val="125000"/>
              </a:lnSpc>
              <a:spcBef>
                <a:spcPts val="0"/>
              </a:spcBef>
              <a:spcAft>
                <a:spcPts val="0"/>
              </a:spcAft>
              <a:buNone/>
            </a:pPr>
            <a:endParaRPr>
              <a:solidFill>
                <a:schemeClr val="dk2"/>
              </a:solidFill>
              <a:latin typeface="Montserrat"/>
              <a:ea typeface="Montserrat"/>
              <a:cs typeface="Montserrat"/>
              <a:sym typeface="Montserrat"/>
            </a:endParaRPr>
          </a:p>
          <a:p>
            <a:pPr marL="285750" lvl="0" indent="-285750" algn="just" rtl="0">
              <a:lnSpc>
                <a:spcPct val="125000"/>
              </a:lnSpc>
              <a:spcBef>
                <a:spcPts val="0"/>
              </a:spcBef>
              <a:spcAft>
                <a:spcPts val="0"/>
              </a:spcAft>
              <a:buClr>
                <a:schemeClr val="dk1"/>
              </a:buClr>
              <a:buSzPts val="1800"/>
              <a:buChar char="•"/>
            </a:pPr>
            <a:r>
              <a:rPr lang="en">
                <a:solidFill>
                  <a:schemeClr val="dk2"/>
                </a:solidFill>
                <a:latin typeface="Montserrat"/>
                <a:ea typeface="Montserrat"/>
                <a:cs typeface="Montserrat"/>
                <a:sym typeface="Montserrat"/>
              </a:rPr>
              <a:t>While three groups move similarly before earning announcement day, there’s huge difference after the announcement day.  </a:t>
            </a:r>
            <a:endParaRPr>
              <a:solidFill>
                <a:schemeClr val="dk2"/>
              </a:solidFill>
              <a:latin typeface="Montserrat"/>
              <a:ea typeface="Montserrat"/>
              <a:cs typeface="Montserrat"/>
              <a:sym typeface="Montserrat"/>
            </a:endParaRPr>
          </a:p>
          <a:p>
            <a:pPr marL="457200" lvl="0" indent="0" algn="just" rtl="0">
              <a:lnSpc>
                <a:spcPct val="125000"/>
              </a:lnSpc>
              <a:spcBef>
                <a:spcPts val="0"/>
              </a:spcBef>
              <a:spcAft>
                <a:spcPts val="0"/>
              </a:spcAft>
              <a:buNone/>
            </a:pPr>
            <a:endParaRPr>
              <a:solidFill>
                <a:schemeClr val="dk2"/>
              </a:solidFill>
              <a:latin typeface="Montserrat"/>
              <a:ea typeface="Montserrat"/>
              <a:cs typeface="Montserrat"/>
              <a:sym typeface="Montserrat"/>
            </a:endParaRPr>
          </a:p>
          <a:p>
            <a:pPr marL="285750" lvl="0" indent="-285750" algn="just" rtl="0">
              <a:lnSpc>
                <a:spcPct val="125000"/>
              </a:lnSpc>
              <a:spcBef>
                <a:spcPts val="0"/>
              </a:spcBef>
              <a:spcAft>
                <a:spcPts val="0"/>
              </a:spcAft>
              <a:buClr>
                <a:schemeClr val="dk1"/>
              </a:buClr>
              <a:buSzPts val="1800"/>
              <a:buChar char="•"/>
            </a:pPr>
            <a:r>
              <a:rPr lang="en">
                <a:solidFill>
                  <a:schemeClr val="dk2"/>
                </a:solidFill>
                <a:latin typeface="Montserrat"/>
                <a:ea typeface="Montserrat"/>
                <a:cs typeface="Montserrat"/>
                <a:sym typeface="Montserrat"/>
              </a:rPr>
              <a:t>Therefore, historical earning performance can help investors understand and predict how the stock reacts to earning announcement. </a:t>
            </a:r>
            <a:endParaRPr/>
          </a:p>
          <a:p>
            <a:pPr marL="285750" lvl="0" indent="-171450" algn="just" rtl="0">
              <a:lnSpc>
                <a:spcPct val="125000"/>
              </a:lnSpc>
              <a:spcBef>
                <a:spcPts val="0"/>
              </a:spcBef>
              <a:spcAft>
                <a:spcPts val="0"/>
              </a:spcAft>
              <a:buClr>
                <a:schemeClr val="dk1"/>
              </a:buClr>
              <a:buSzPts val="1800"/>
              <a:buFont typeface="Arial"/>
              <a:buNone/>
            </a:pPr>
            <a:endParaRPr>
              <a:solidFill>
                <a:schemeClr val="dk2"/>
              </a:solidFill>
              <a:latin typeface="Montserrat"/>
              <a:ea typeface="Montserrat"/>
              <a:cs typeface="Montserrat"/>
              <a:sym typeface="Montserrat"/>
            </a:endParaRPr>
          </a:p>
          <a:p>
            <a:pPr marL="0" lvl="0" indent="0" algn="just" rtl="0">
              <a:lnSpc>
                <a:spcPct val="125000"/>
              </a:lnSpc>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2923caab7b_1_13"/>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Reference Slide</a:t>
            </a:r>
            <a:br>
              <a:rPr lang="en"/>
            </a:br>
            <a:br>
              <a:rPr lang="en"/>
            </a:br>
            <a:br>
              <a:rPr lang="en"/>
            </a:br>
            <a:br>
              <a:rPr lang="en"/>
            </a:br>
            <a:br>
              <a:rPr lang="en"/>
            </a:br>
            <a:br>
              <a:rPr lang="en"/>
            </a:br>
            <a:br>
              <a:rPr lang="en"/>
            </a:br>
            <a:br>
              <a:rPr lang="en"/>
            </a:br>
            <a:endParaRPr/>
          </a:p>
        </p:txBody>
      </p:sp>
      <p:sp>
        <p:nvSpPr>
          <p:cNvPr id="204" name="Google Shape;204;g12923caab7b_1_13"/>
          <p:cNvSpPr txBox="1"/>
          <p:nvPr/>
        </p:nvSpPr>
        <p:spPr>
          <a:xfrm>
            <a:off x="406400" y="1359025"/>
            <a:ext cx="7641300" cy="755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AutoNum type="arabicPeriod"/>
            </a:pPr>
            <a:r>
              <a:rPr lang="en"/>
              <a:t>Topic 10 Working with Historical &amp; Market Data, Tong Song</a:t>
            </a:r>
            <a:endParaRPr/>
          </a:p>
          <a:p>
            <a:pPr marL="457200" lvl="0" indent="-317500" algn="l" rtl="0">
              <a:spcBef>
                <a:spcPts val="0"/>
              </a:spcBef>
              <a:spcAft>
                <a:spcPts val="0"/>
              </a:spcAft>
              <a:buSzPts val="1400"/>
              <a:buAutoNum type="arabicPeriod"/>
            </a:pPr>
            <a:r>
              <a:rPr lang="en"/>
              <a:t>Multithreading in C++</a:t>
            </a:r>
            <a:r>
              <a:rPr lang="en" b="1"/>
              <a:t> </a:t>
            </a:r>
            <a:r>
              <a:rPr lang="en" u="sng">
                <a:hlinkClick r:id="rId3"/>
              </a:rPr>
              <a:t>https://www.geeksforgeeks.org/multithreading-in-cpp/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9"/>
          <p:cNvSpPr txBox="1">
            <a:spLocks noGrp="1"/>
          </p:cNvSpPr>
          <p:nvPr>
            <p:ph type="title"/>
          </p:nvPr>
        </p:nvSpPr>
        <p:spPr>
          <a:xfrm>
            <a:off x="311700" y="1152475"/>
            <a:ext cx="3345900" cy="3199500"/>
          </a:xfrm>
          <a:prstGeom prst="rect">
            <a:avLst/>
          </a:prstGeom>
          <a:noFill/>
          <a:ln>
            <a:noFill/>
          </a:ln>
        </p:spPr>
        <p:txBody>
          <a:bodyPr spcFirstLastPara="1" wrap="square" lIns="91425" tIns="91425" rIns="91425" bIns="91425" anchor="t" anchorCtr="0">
            <a:noAutofit/>
          </a:bodyPr>
          <a:lstStyle/>
          <a:p>
            <a:pPr marL="0" lvl="0" indent="0" algn="r" rtl="0">
              <a:lnSpc>
                <a:spcPct val="85000"/>
              </a:lnSpc>
              <a:spcBef>
                <a:spcPts val="0"/>
              </a:spcBef>
              <a:spcAft>
                <a:spcPts val="0"/>
              </a:spcAft>
              <a:buSzPts val="4200"/>
              <a:buNone/>
            </a:pPr>
            <a:r>
              <a:rPr lang="en"/>
              <a:t>Task </a:t>
            </a:r>
            <a:endParaRPr/>
          </a:p>
          <a:p>
            <a:pPr marL="0" lvl="0" indent="0" algn="r" rtl="0">
              <a:lnSpc>
                <a:spcPct val="85000"/>
              </a:lnSpc>
              <a:spcBef>
                <a:spcPts val="0"/>
              </a:spcBef>
              <a:spcAft>
                <a:spcPts val="0"/>
              </a:spcAft>
              <a:buSzPts val="4200"/>
              <a:buNone/>
            </a:pPr>
            <a:r>
              <a:rPr lang="en"/>
              <a:t>Allocation</a:t>
            </a:r>
            <a:endParaRPr/>
          </a:p>
        </p:txBody>
      </p:sp>
      <p:sp>
        <p:nvSpPr>
          <p:cNvPr id="94" name="Google Shape;94;p29"/>
          <p:cNvSpPr txBox="1">
            <a:spLocks noGrp="1"/>
          </p:cNvSpPr>
          <p:nvPr>
            <p:ph type="body" idx="1"/>
          </p:nvPr>
        </p:nvSpPr>
        <p:spPr>
          <a:xfrm>
            <a:off x="3953300" y="1088170"/>
            <a:ext cx="5029200" cy="1804500"/>
          </a:xfrm>
          <a:prstGeom prst="rect">
            <a:avLst/>
          </a:prstGeom>
          <a:noFill/>
          <a:ln>
            <a:noFill/>
          </a:ln>
        </p:spPr>
        <p:txBody>
          <a:bodyPr spcFirstLastPara="1" wrap="square" lIns="91425" tIns="91425" rIns="91425" bIns="91425" anchor="t" anchorCtr="0">
            <a:noAutofit/>
          </a:bodyPr>
          <a:lstStyle/>
          <a:p>
            <a:pPr marL="457200" lvl="0" indent="-317500" algn="l" rtl="0">
              <a:lnSpc>
                <a:spcPct val="125000"/>
              </a:lnSpc>
              <a:spcBef>
                <a:spcPts val="0"/>
              </a:spcBef>
              <a:spcAft>
                <a:spcPts val="0"/>
              </a:spcAft>
              <a:buSzPts val="1400"/>
              <a:buChar char="●"/>
            </a:pPr>
            <a:r>
              <a:rPr lang="en"/>
              <a:t>Container.hpp/ .cpp: </a:t>
            </a:r>
            <a:r>
              <a:rPr lang="en" b="1"/>
              <a:t>Levi</a:t>
            </a:r>
            <a:r>
              <a:rPr lang="en"/>
              <a:t> </a:t>
            </a:r>
            <a:endParaRPr/>
          </a:p>
          <a:p>
            <a:pPr marL="457200" lvl="0" indent="-317500" algn="l" rtl="0">
              <a:lnSpc>
                <a:spcPct val="125000"/>
              </a:lnSpc>
              <a:spcBef>
                <a:spcPts val="0"/>
              </a:spcBef>
              <a:spcAft>
                <a:spcPts val="0"/>
              </a:spcAft>
              <a:buSzPts val="1400"/>
              <a:buChar char="●"/>
            </a:pPr>
            <a:r>
              <a:rPr lang="en"/>
              <a:t>Gnuplot.hpp: </a:t>
            </a:r>
            <a:r>
              <a:rPr lang="en" b="1"/>
              <a:t>Stanley</a:t>
            </a:r>
            <a:endParaRPr b="1"/>
          </a:p>
          <a:p>
            <a:pPr marL="457200" lvl="0" indent="-317500" algn="l" rtl="0">
              <a:lnSpc>
                <a:spcPct val="125000"/>
              </a:lnSpc>
              <a:spcBef>
                <a:spcPts val="0"/>
              </a:spcBef>
              <a:spcAft>
                <a:spcPts val="0"/>
              </a:spcAft>
              <a:buSzPts val="1400"/>
              <a:buChar char="●"/>
            </a:pPr>
            <a:r>
              <a:rPr lang="en"/>
              <a:t>Helper.hpp/ .cpp: </a:t>
            </a:r>
            <a:r>
              <a:rPr lang="en" b="1"/>
              <a:t>Yuhsing </a:t>
            </a:r>
            <a:r>
              <a:rPr lang="en" b="1">
                <a:solidFill>
                  <a:schemeClr val="dk2"/>
                </a:solidFill>
              </a:rPr>
              <a:t>&amp; Yusheng</a:t>
            </a:r>
            <a:endParaRPr b="1"/>
          </a:p>
          <a:p>
            <a:pPr marL="457200" lvl="0" indent="-317500" algn="l" rtl="0">
              <a:lnSpc>
                <a:spcPct val="125000"/>
              </a:lnSpc>
              <a:spcBef>
                <a:spcPts val="0"/>
              </a:spcBef>
              <a:spcAft>
                <a:spcPts val="0"/>
              </a:spcAft>
              <a:buSzPts val="1400"/>
              <a:buChar char="●"/>
            </a:pPr>
            <a:r>
              <a:rPr lang="en"/>
              <a:t>LoadData.hpp: </a:t>
            </a:r>
            <a:r>
              <a:rPr lang="en" b="1"/>
              <a:t>Tommy &amp; Yusheng</a:t>
            </a:r>
            <a:endParaRPr b="1"/>
          </a:p>
          <a:p>
            <a:pPr marL="457200" lvl="0" indent="-317500" algn="l" rtl="0">
              <a:lnSpc>
                <a:spcPct val="125000"/>
              </a:lnSpc>
              <a:spcBef>
                <a:spcPts val="0"/>
              </a:spcBef>
              <a:spcAft>
                <a:spcPts val="0"/>
              </a:spcAft>
              <a:buSzPts val="1400"/>
              <a:buChar char="●"/>
            </a:pPr>
            <a:r>
              <a:rPr lang="en"/>
              <a:t>Stock.hpp/ .cpp: </a:t>
            </a:r>
            <a:r>
              <a:rPr lang="en" b="1"/>
              <a:t>Levi</a:t>
            </a:r>
            <a:endParaRPr b="1"/>
          </a:p>
          <a:p>
            <a:pPr marL="457200" lvl="0" indent="-317500" algn="l" rtl="0">
              <a:lnSpc>
                <a:spcPct val="125000"/>
              </a:lnSpc>
              <a:spcBef>
                <a:spcPts val="0"/>
              </a:spcBef>
              <a:spcAft>
                <a:spcPts val="0"/>
              </a:spcAft>
              <a:buSzPts val="1400"/>
              <a:buChar char="●"/>
            </a:pPr>
            <a:r>
              <a:rPr lang="en"/>
              <a:t>main.cpp: </a:t>
            </a:r>
            <a:r>
              <a:rPr lang="en" b="1"/>
              <a:t>Donguk </a:t>
            </a:r>
            <a:r>
              <a:rPr lang="en" b="1">
                <a:solidFill>
                  <a:schemeClr val="dk2"/>
                </a:solidFill>
              </a:rPr>
              <a:t>&amp; Yusheng</a:t>
            </a:r>
            <a:endParaRPr b="1"/>
          </a:p>
        </p:txBody>
      </p:sp>
      <p:cxnSp>
        <p:nvCxnSpPr>
          <p:cNvPr id="95" name="Google Shape;95;p29"/>
          <p:cNvCxnSpPr/>
          <p:nvPr/>
        </p:nvCxnSpPr>
        <p:spPr>
          <a:xfrm>
            <a:off x="2900432" y="2518986"/>
            <a:ext cx="621600" cy="0"/>
          </a:xfrm>
          <a:prstGeom prst="straightConnector1">
            <a:avLst/>
          </a:prstGeom>
          <a:noFill/>
          <a:ln w="76200" cap="flat" cmpd="sng">
            <a:solidFill>
              <a:srgbClr val="9A6ABA"/>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5"/>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Executive Summary </a:t>
            </a:r>
            <a:endParaRPr/>
          </a:p>
          <a:p>
            <a:pPr marL="0" lvl="0" indent="0" algn="l" rtl="0">
              <a:lnSpc>
                <a:spcPct val="85000"/>
              </a:lnSpc>
              <a:spcBef>
                <a:spcPts val="0"/>
              </a:spcBef>
              <a:spcAft>
                <a:spcPts val="0"/>
              </a:spcAft>
              <a:buClr>
                <a:srgbClr val="57068C"/>
              </a:buClr>
              <a:buSzPts val="4200"/>
              <a:buFont typeface="Montserrat Black"/>
              <a:buNone/>
            </a:pPr>
            <a:br>
              <a:rPr lang="en"/>
            </a:br>
            <a:r>
              <a:rPr lang="en" sz="2000">
                <a:solidFill>
                  <a:srgbClr val="333333"/>
                </a:solidFill>
                <a:latin typeface="Montserrat"/>
                <a:ea typeface="Montserrat"/>
                <a:cs typeface="Montserrat"/>
                <a:sym typeface="Montserrat"/>
              </a:rPr>
              <a:t>Analyze the impact of earning announcement from 2277 stocks, from January 2021 to March 2022, looking at the change in stock prices N days before and after the announcement. The impact is evaluated based on the surprise percentage calculated using predicted earning and actual earning.</a:t>
            </a:r>
            <a:endParaRPr sz="2000">
              <a:solidFill>
                <a:srgbClr val="333333"/>
              </a:solidFill>
              <a:latin typeface="Montserrat"/>
              <a:ea typeface="Montserrat"/>
              <a:cs typeface="Montserrat"/>
              <a:sym typeface="Montserrat"/>
            </a:endParaRPr>
          </a:p>
          <a:p>
            <a:pPr marL="0" lvl="0" indent="0" algn="l" rtl="0">
              <a:lnSpc>
                <a:spcPct val="85000"/>
              </a:lnSpc>
              <a:spcBef>
                <a:spcPts val="0"/>
              </a:spcBef>
              <a:spcAft>
                <a:spcPts val="0"/>
              </a:spcAft>
              <a:buClr>
                <a:srgbClr val="57068C"/>
              </a:buClr>
              <a:buSzPts val="4200"/>
              <a:buFont typeface="Montserrat Black"/>
              <a:buNone/>
            </a:pPr>
            <a:endParaRPr sz="2000">
              <a:solidFill>
                <a:srgbClr val="333333"/>
              </a:solidFill>
              <a:latin typeface="Montserrat"/>
              <a:ea typeface="Montserrat"/>
              <a:cs typeface="Montserrat"/>
              <a:sym typeface="Montserrat"/>
            </a:endParaRPr>
          </a:p>
          <a:p>
            <a:pPr marL="0" lvl="0" indent="0" algn="l" rtl="0">
              <a:lnSpc>
                <a:spcPct val="85000"/>
              </a:lnSpc>
              <a:spcBef>
                <a:spcPts val="0"/>
              </a:spcBef>
              <a:spcAft>
                <a:spcPts val="0"/>
              </a:spcAft>
              <a:buClr>
                <a:srgbClr val="57068C"/>
              </a:buClr>
              <a:buSzPts val="4200"/>
              <a:buFont typeface="Montserrat Black"/>
              <a:buNone/>
            </a:pPr>
            <a:r>
              <a:rPr lang="en" sz="2000">
                <a:solidFill>
                  <a:srgbClr val="333333"/>
                </a:solidFill>
                <a:latin typeface="Montserrat"/>
                <a:ea typeface="Montserrat"/>
                <a:cs typeface="Montserrat"/>
                <a:sym typeface="Montserrat"/>
              </a:rPr>
              <a:t>Calculation, 40 times and taken the average:</a:t>
            </a:r>
            <a:endParaRPr sz="2000">
              <a:solidFill>
                <a:srgbClr val="333333"/>
              </a:solidFill>
              <a:latin typeface="Montserrat"/>
              <a:ea typeface="Montserrat"/>
              <a:cs typeface="Montserrat"/>
              <a:sym typeface="Montserrat"/>
            </a:endParaRPr>
          </a:p>
          <a:p>
            <a:pPr marL="0" lvl="0" indent="0" algn="l" rtl="0">
              <a:lnSpc>
                <a:spcPct val="85000"/>
              </a:lnSpc>
              <a:spcBef>
                <a:spcPts val="0"/>
              </a:spcBef>
              <a:spcAft>
                <a:spcPts val="0"/>
              </a:spcAft>
              <a:buClr>
                <a:srgbClr val="57068C"/>
              </a:buClr>
              <a:buSzPts val="4200"/>
              <a:buFont typeface="Montserrat Black"/>
              <a:buNone/>
            </a:pPr>
            <a:r>
              <a:rPr lang="en" sz="2000">
                <a:solidFill>
                  <a:srgbClr val="333333"/>
                </a:solidFill>
                <a:latin typeface="Montserrat"/>
                <a:ea typeface="Montserrat"/>
                <a:cs typeface="Montserrat"/>
                <a:sym typeface="Montserrat"/>
              </a:rPr>
              <a:t>4 metrics and their graphs: AAR, AAR STD, CAAR, CAAR STD</a:t>
            </a:r>
            <a:endParaRPr sz="2000">
              <a:solidFill>
                <a:srgbClr val="333333"/>
              </a:solidFill>
              <a:latin typeface="Montserrat"/>
              <a:ea typeface="Montserrat"/>
              <a:cs typeface="Montserrat"/>
              <a:sym typeface="Montserrat"/>
            </a:endParaRPr>
          </a:p>
          <a:p>
            <a:pPr marL="0" lvl="0" indent="0" algn="l" rtl="0">
              <a:lnSpc>
                <a:spcPct val="85000"/>
              </a:lnSpc>
              <a:spcBef>
                <a:spcPts val="0"/>
              </a:spcBef>
              <a:spcAft>
                <a:spcPts val="0"/>
              </a:spcAft>
              <a:buClr>
                <a:srgbClr val="57068C"/>
              </a:buClr>
              <a:buSzPts val="4200"/>
              <a:buFont typeface="Montserrat Black"/>
              <a:buNone/>
            </a:pPr>
            <a:endParaRPr sz="2000"/>
          </a:p>
          <a:p>
            <a:pPr marL="0" lvl="0" indent="0" algn="l" rtl="0">
              <a:lnSpc>
                <a:spcPct val="85000"/>
              </a:lnSpc>
              <a:spcBef>
                <a:spcPts val="0"/>
              </a:spcBef>
              <a:spcAft>
                <a:spcPts val="0"/>
              </a:spcAft>
              <a:buClr>
                <a:srgbClr val="57068C"/>
              </a:buClr>
              <a:buSzPts val="4200"/>
              <a:buFont typeface="Montserrat Black"/>
              <a:buNone/>
            </a:pPr>
            <a:r>
              <a:rPr lang="en" sz="2000"/>
              <a:t> </a:t>
            </a:r>
            <a:br>
              <a:rPr lang="en"/>
            </a:b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0"/>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sz="3800" b="1"/>
              <a:t>Project Design (UML)</a:t>
            </a:r>
            <a:br>
              <a:rPr lang="en"/>
            </a:br>
            <a:br>
              <a:rPr lang="en"/>
            </a:br>
            <a:br>
              <a:rPr lang="en"/>
            </a:br>
            <a:endParaRPr/>
          </a:p>
        </p:txBody>
      </p:sp>
      <p:pic>
        <p:nvPicPr>
          <p:cNvPr id="106" name="Google Shape;106;p30"/>
          <p:cNvPicPr preferRelativeResize="0"/>
          <p:nvPr/>
        </p:nvPicPr>
        <p:blipFill rotWithShape="1">
          <a:blip r:embed="rId3">
            <a:alphaModFix/>
          </a:blip>
          <a:srcRect/>
          <a:stretch/>
        </p:blipFill>
        <p:spPr>
          <a:xfrm>
            <a:off x="1391337" y="1426191"/>
            <a:ext cx="6265629" cy="30599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1"/>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Data Part</a:t>
            </a:r>
            <a:br>
              <a:rPr lang="en"/>
            </a:br>
            <a:endParaRPr/>
          </a:p>
          <a:p>
            <a:pPr marL="0" lvl="0" indent="0" algn="l" rtl="0">
              <a:lnSpc>
                <a:spcPct val="85000"/>
              </a:lnSpc>
              <a:spcBef>
                <a:spcPts val="0"/>
              </a:spcBef>
              <a:spcAft>
                <a:spcPts val="0"/>
              </a:spcAft>
              <a:buClr>
                <a:srgbClr val="57068C"/>
              </a:buClr>
              <a:buSzPts val="4200"/>
              <a:buFont typeface="Montserrat Black"/>
              <a:buNone/>
            </a:pPr>
            <a:br>
              <a:rPr lang="en"/>
            </a:br>
            <a:br>
              <a:rPr lang="en"/>
            </a:br>
            <a:br>
              <a:rPr lang="en"/>
            </a:br>
            <a:br>
              <a:rPr lang="en"/>
            </a:br>
            <a:endParaRPr/>
          </a:p>
          <a:p>
            <a:pPr marL="0" lvl="0" indent="0" algn="l" rtl="0">
              <a:lnSpc>
                <a:spcPct val="85000"/>
              </a:lnSpc>
              <a:spcBef>
                <a:spcPts val="0"/>
              </a:spcBef>
              <a:spcAft>
                <a:spcPts val="0"/>
              </a:spcAft>
              <a:buClr>
                <a:srgbClr val="57068C"/>
              </a:buClr>
              <a:buSzPts val="4200"/>
              <a:buFont typeface="Montserrat Black"/>
              <a:buNone/>
            </a:pPr>
            <a:br>
              <a:rPr lang="en"/>
            </a:br>
            <a:endParaRPr/>
          </a:p>
        </p:txBody>
      </p:sp>
      <p:pic>
        <p:nvPicPr>
          <p:cNvPr id="112" name="Google Shape;112;p31"/>
          <p:cNvPicPr preferRelativeResize="0"/>
          <p:nvPr/>
        </p:nvPicPr>
        <p:blipFill>
          <a:blip r:embed="rId3">
            <a:alphaModFix/>
          </a:blip>
          <a:stretch>
            <a:fillRect/>
          </a:stretch>
        </p:blipFill>
        <p:spPr>
          <a:xfrm>
            <a:off x="265450" y="1141850"/>
            <a:ext cx="8030687"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2"/>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Menu</a:t>
            </a:r>
            <a:br>
              <a:rPr lang="en"/>
            </a:br>
            <a:br>
              <a:rPr lang="en"/>
            </a:br>
            <a:br>
              <a:rPr lang="en"/>
            </a:br>
            <a:br>
              <a:rPr lang="en"/>
            </a:br>
            <a:br>
              <a:rPr lang="en"/>
            </a:br>
            <a:endParaRPr/>
          </a:p>
        </p:txBody>
      </p:sp>
      <p:pic>
        <p:nvPicPr>
          <p:cNvPr id="118" name="Google Shape;118;p32"/>
          <p:cNvPicPr preferRelativeResize="0"/>
          <p:nvPr/>
        </p:nvPicPr>
        <p:blipFill>
          <a:blip r:embed="rId3">
            <a:alphaModFix/>
          </a:blip>
          <a:stretch>
            <a:fillRect/>
          </a:stretch>
        </p:blipFill>
        <p:spPr>
          <a:xfrm>
            <a:off x="1329925" y="1017725"/>
            <a:ext cx="7502052"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127d49cbf6a_0_0"/>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Data Structure</a:t>
            </a:r>
            <a:br>
              <a:rPr lang="en"/>
            </a:br>
            <a:br>
              <a:rPr lang="en"/>
            </a:br>
            <a:br>
              <a:rPr lang="en"/>
            </a:br>
            <a:br>
              <a:rPr lang="en"/>
            </a:br>
            <a:br>
              <a:rPr lang="en"/>
            </a:br>
            <a:br>
              <a:rPr lang="en"/>
            </a:br>
            <a:br>
              <a:rPr lang="en"/>
            </a:br>
            <a:br>
              <a:rPr lang="en"/>
            </a:br>
            <a:br>
              <a:rPr lang="en"/>
            </a:br>
            <a:endParaRPr/>
          </a:p>
        </p:txBody>
      </p:sp>
      <p:sp>
        <p:nvSpPr>
          <p:cNvPr id="124" name="Google Shape;124;g127d49cbf6a_0_0"/>
          <p:cNvSpPr txBox="1"/>
          <p:nvPr/>
        </p:nvSpPr>
        <p:spPr>
          <a:xfrm>
            <a:off x="6333900" y="128225"/>
            <a:ext cx="2628000" cy="31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Container.hpp / Container.cpp</a:t>
            </a:r>
            <a:endParaRPr/>
          </a:p>
        </p:txBody>
      </p:sp>
      <p:graphicFrame>
        <p:nvGraphicFramePr>
          <p:cNvPr id="125" name="Google Shape;125;g127d49cbf6a_0_0"/>
          <p:cNvGraphicFramePr/>
          <p:nvPr/>
        </p:nvGraphicFramePr>
        <p:xfrm>
          <a:off x="1789250" y="1151125"/>
          <a:ext cx="3000000" cy="3000000"/>
        </p:xfrm>
        <a:graphic>
          <a:graphicData uri="http://schemas.openxmlformats.org/drawingml/2006/table">
            <a:tbl>
              <a:tblPr>
                <a:noFill/>
                <a:tableStyleId>{BAE5558D-82ED-46B2-911C-9ECC97CD99E3}</a:tableStyleId>
              </a:tblPr>
              <a:tblGrid>
                <a:gridCol w="6216825">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Clr>
                          <a:srgbClr val="000000"/>
                        </a:buClr>
                        <a:buFont typeface="Arial"/>
                        <a:buNone/>
                      </a:pPr>
                      <a:r>
                        <a:rPr lang="en" sz="1200">
                          <a:solidFill>
                            <a:schemeClr val="lt1"/>
                          </a:solidFill>
                          <a:latin typeface="Montserrat"/>
                          <a:ea typeface="Montserrat"/>
                          <a:cs typeface="Montserrat"/>
                          <a:sym typeface="Montserrat"/>
                        </a:rPr>
                        <a:t>4 kinds of Data Structures</a:t>
                      </a:r>
                      <a:endParaRPr sz="1200">
                        <a:solidFill>
                          <a:schemeClr val="lt1"/>
                        </a:solidFill>
                        <a:latin typeface="Montserrat"/>
                        <a:ea typeface="Montserrat"/>
                        <a:cs typeface="Montserrat"/>
                        <a:sym typeface="Montserrat"/>
                      </a:endParaRPr>
                    </a:p>
                  </a:txBody>
                  <a:tcPr marL="91425" marR="91425" marT="91425" marB="91425">
                    <a:solidFill>
                      <a:schemeClr val="dk1"/>
                    </a:solidFill>
                  </a:tcPr>
                </a:tc>
                <a:extLst>
                  <a:ext uri="{0D108BD9-81ED-4DB2-BD59-A6C34878D82A}">
                    <a16:rowId xmlns:a16="http://schemas.microsoft.com/office/drawing/2014/main" val="10000"/>
                  </a:ext>
                </a:extLst>
              </a:tr>
              <a:tr h="867850">
                <a:tc>
                  <a:txBody>
                    <a:bodyPr/>
                    <a:lstStyle/>
                    <a:p>
                      <a:pPr marL="0" lvl="0" indent="0" algn="l" rtl="0">
                        <a:spcBef>
                          <a:spcPts val="0"/>
                        </a:spcBef>
                        <a:spcAft>
                          <a:spcPts val="0"/>
                        </a:spcAft>
                        <a:buClr>
                          <a:srgbClr val="000000"/>
                        </a:buClr>
                        <a:buFont typeface="Arial"/>
                        <a:buNone/>
                      </a:pPr>
                      <a:r>
                        <a:rPr lang="en" sz="1200" b="1">
                          <a:latin typeface="Montserrat"/>
                          <a:ea typeface="Montserrat"/>
                          <a:cs typeface="Montserrat"/>
                          <a:sym typeface="Montserrat"/>
                        </a:rPr>
                        <a:t>Vector of String</a:t>
                      </a:r>
                      <a:r>
                        <a:rPr lang="en" sz="1200">
                          <a:latin typeface="Montserrat"/>
                          <a:ea typeface="Montserrat"/>
                          <a:cs typeface="Montserrat"/>
                          <a:sym typeface="Montserrat"/>
                        </a:rPr>
                        <a:t>       VectorS    =  vector&lt;string&gt;</a:t>
                      </a:r>
                      <a:endParaRPr sz="1200">
                        <a:latin typeface="Montserrat"/>
                        <a:ea typeface="Montserrat"/>
                        <a:cs typeface="Montserrat"/>
                        <a:sym typeface="Montserrat"/>
                      </a:endParaRPr>
                    </a:p>
                    <a:p>
                      <a:pPr marL="0" lvl="0" indent="0" algn="l" rtl="0">
                        <a:spcBef>
                          <a:spcPts val="0"/>
                        </a:spcBef>
                        <a:spcAft>
                          <a:spcPts val="0"/>
                        </a:spcAft>
                        <a:buClr>
                          <a:srgbClr val="000000"/>
                        </a:buClr>
                        <a:buFont typeface="Arial"/>
                        <a:buNone/>
                      </a:pPr>
                      <a:r>
                        <a:rPr lang="en" sz="1200" b="1">
                          <a:latin typeface="Montserrat"/>
                          <a:ea typeface="Montserrat"/>
                          <a:cs typeface="Montserrat"/>
                          <a:sym typeface="Montserrat"/>
                        </a:rPr>
                        <a:t>Vector of double    </a:t>
                      </a:r>
                      <a:r>
                        <a:rPr lang="en" sz="1200">
                          <a:latin typeface="Montserrat"/>
                          <a:ea typeface="Montserrat"/>
                          <a:cs typeface="Montserrat"/>
                          <a:sym typeface="Montserrat"/>
                        </a:rPr>
                        <a:t> VectorD   =  vector&lt;double&gt;</a:t>
                      </a:r>
                      <a:endParaRPr sz="1200">
                        <a:latin typeface="Montserrat"/>
                        <a:ea typeface="Montserrat"/>
                        <a:cs typeface="Montserrat"/>
                        <a:sym typeface="Montserrat"/>
                      </a:endParaRPr>
                    </a:p>
                    <a:p>
                      <a:pPr marL="0" lvl="0" indent="0" algn="l" rtl="0">
                        <a:spcBef>
                          <a:spcPts val="0"/>
                        </a:spcBef>
                        <a:spcAft>
                          <a:spcPts val="0"/>
                        </a:spcAft>
                        <a:buClr>
                          <a:srgbClr val="000000"/>
                        </a:buClr>
                        <a:buFont typeface="Arial"/>
                        <a:buNone/>
                      </a:pPr>
                      <a:r>
                        <a:rPr lang="en" sz="1200" b="1">
                          <a:latin typeface="Montserrat"/>
                          <a:ea typeface="Montserrat"/>
                          <a:cs typeface="Montserrat"/>
                          <a:sym typeface="Montserrat"/>
                        </a:rPr>
                        <a:t>2D Matrix</a:t>
                      </a:r>
                      <a:r>
                        <a:rPr lang="en" sz="1200">
                          <a:latin typeface="Montserrat"/>
                          <a:ea typeface="Montserrat"/>
                          <a:cs typeface="Montserrat"/>
                          <a:sym typeface="Montserrat"/>
                        </a:rPr>
                        <a:t>                   Matrix2D  =  vector&lt;VectorD&gt;</a:t>
                      </a:r>
                      <a:endParaRPr sz="1200">
                        <a:latin typeface="Montserrat"/>
                        <a:ea typeface="Montserrat"/>
                        <a:cs typeface="Montserrat"/>
                        <a:sym typeface="Montserrat"/>
                      </a:endParaRPr>
                    </a:p>
                    <a:p>
                      <a:pPr marL="0" lvl="0" indent="0" algn="l" rtl="0">
                        <a:spcBef>
                          <a:spcPts val="0"/>
                        </a:spcBef>
                        <a:spcAft>
                          <a:spcPts val="0"/>
                        </a:spcAft>
                        <a:buNone/>
                      </a:pPr>
                      <a:r>
                        <a:rPr lang="en" sz="1200" b="1">
                          <a:latin typeface="Montserrat"/>
                          <a:ea typeface="Montserrat"/>
                          <a:cs typeface="Montserrat"/>
                          <a:sym typeface="Montserrat"/>
                        </a:rPr>
                        <a:t>3D Matrix                 </a:t>
                      </a:r>
                      <a:r>
                        <a:rPr lang="en" sz="1200">
                          <a:latin typeface="Montserrat"/>
                          <a:ea typeface="Montserrat"/>
                          <a:cs typeface="Montserrat"/>
                          <a:sym typeface="Montserrat"/>
                        </a:rPr>
                        <a:t> Matrix3D  =  vector&lt;Matrix2D&gt;</a:t>
                      </a:r>
                      <a:endParaRPr sz="12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Overloading 5 operators &amp; sqrt function</a:t>
                      </a:r>
                      <a:endParaRPr sz="1200">
                        <a:solidFill>
                          <a:schemeClr val="lt1"/>
                        </a:solidFill>
                        <a:latin typeface="Montserrat"/>
                        <a:ea typeface="Montserrat"/>
                        <a:cs typeface="Montserrat"/>
                        <a:sym typeface="Montserrat"/>
                      </a:endParaRPr>
                    </a:p>
                  </a:txBody>
                  <a:tcPr marL="91425" marR="91425" marT="91425" marB="91425">
                    <a:solidFill>
                      <a:schemeClr val="dk1"/>
                    </a:solidFill>
                  </a:tcPr>
                </a:tc>
                <a:extLst>
                  <a:ext uri="{0D108BD9-81ED-4DB2-BD59-A6C34878D82A}">
                    <a16:rowId xmlns:a16="http://schemas.microsoft.com/office/drawing/2014/main" val="10002"/>
                  </a:ext>
                </a:extLst>
              </a:tr>
              <a:tr h="1611950">
                <a:tc>
                  <a:txBody>
                    <a:bodyPr/>
                    <a:lstStyle/>
                    <a:p>
                      <a:pPr marL="0" lvl="0" indent="0" algn="l" rtl="0">
                        <a:spcBef>
                          <a:spcPts val="0"/>
                        </a:spcBef>
                        <a:spcAft>
                          <a:spcPts val="0"/>
                        </a:spcAft>
                        <a:buClr>
                          <a:srgbClr val="000000"/>
                        </a:buClr>
                        <a:buFont typeface="Arial"/>
                        <a:buNone/>
                      </a:pPr>
                      <a:r>
                        <a:rPr lang="en" sz="1200">
                          <a:latin typeface="Montserrat"/>
                          <a:ea typeface="Montserrat"/>
                          <a:cs typeface="Montserrat"/>
                          <a:sym typeface="Montserrat"/>
                        </a:rPr>
                        <a:t>VectorD     </a:t>
                      </a:r>
                      <a:r>
                        <a:rPr lang="en" sz="1200" b="1">
                          <a:latin typeface="Montserrat"/>
                          <a:ea typeface="Montserrat"/>
                          <a:cs typeface="Montserrat"/>
                          <a:sym typeface="Montserrat"/>
                        </a:rPr>
                        <a:t>operator+</a:t>
                      </a:r>
                      <a:r>
                        <a:rPr lang="en" sz="1200">
                          <a:latin typeface="Montserrat"/>
                          <a:ea typeface="Montserrat"/>
                          <a:cs typeface="Montserrat"/>
                          <a:sym typeface="Montserrat"/>
                        </a:rPr>
                        <a:t>(const VectorD&amp; vt1, const VectorD&amp; vt2)</a:t>
                      </a:r>
                      <a:endParaRPr sz="1200">
                        <a:latin typeface="Montserrat"/>
                        <a:ea typeface="Montserrat"/>
                        <a:cs typeface="Montserrat"/>
                        <a:sym typeface="Montserrat"/>
                      </a:endParaRPr>
                    </a:p>
                    <a:p>
                      <a:pPr marL="0" lvl="0" indent="0" algn="l" rtl="0">
                        <a:spcBef>
                          <a:spcPts val="0"/>
                        </a:spcBef>
                        <a:spcAft>
                          <a:spcPts val="0"/>
                        </a:spcAft>
                        <a:buClr>
                          <a:srgbClr val="000000"/>
                        </a:buClr>
                        <a:buFont typeface="Arial"/>
                        <a:buNone/>
                      </a:pPr>
                      <a:r>
                        <a:rPr lang="en" sz="1200">
                          <a:latin typeface="Montserrat"/>
                          <a:ea typeface="Montserrat"/>
                          <a:cs typeface="Montserrat"/>
                          <a:sym typeface="Montserrat"/>
                        </a:rPr>
                        <a:t>VectorD     </a:t>
                      </a:r>
                      <a:r>
                        <a:rPr lang="en" sz="1200" b="1">
                          <a:latin typeface="Montserrat"/>
                          <a:ea typeface="Montserrat"/>
                          <a:cs typeface="Montserrat"/>
                          <a:sym typeface="Montserrat"/>
                        </a:rPr>
                        <a:t>operator^</a:t>
                      </a:r>
                      <a:r>
                        <a:rPr lang="en" sz="1200">
                          <a:latin typeface="Montserrat"/>
                          <a:ea typeface="Montserrat"/>
                          <a:cs typeface="Montserrat"/>
                          <a:sym typeface="Montserrat"/>
                        </a:rPr>
                        <a:t>(const VectorD&amp; vt, int n);</a:t>
                      </a:r>
                      <a:endParaRPr sz="1200">
                        <a:latin typeface="Montserrat"/>
                        <a:ea typeface="Montserrat"/>
                        <a:cs typeface="Montserrat"/>
                        <a:sym typeface="Montserrat"/>
                      </a:endParaRPr>
                    </a:p>
                    <a:p>
                      <a:pPr marL="0" lvl="0" indent="0" algn="l" rtl="0">
                        <a:spcBef>
                          <a:spcPts val="0"/>
                        </a:spcBef>
                        <a:spcAft>
                          <a:spcPts val="0"/>
                        </a:spcAft>
                        <a:buClr>
                          <a:srgbClr val="000000"/>
                        </a:buClr>
                        <a:buFont typeface="Arial"/>
                        <a:buNone/>
                      </a:pPr>
                      <a:r>
                        <a:rPr lang="en" sz="1200">
                          <a:latin typeface="Montserrat"/>
                          <a:ea typeface="Montserrat"/>
                          <a:cs typeface="Montserrat"/>
                          <a:sym typeface="Montserrat"/>
                        </a:rPr>
                        <a:t>VectorD&amp;  </a:t>
                      </a:r>
                      <a:r>
                        <a:rPr lang="en" sz="1200" b="1">
                          <a:latin typeface="Montserrat"/>
                          <a:ea typeface="Montserrat"/>
                          <a:cs typeface="Montserrat"/>
                          <a:sym typeface="Montserrat"/>
                        </a:rPr>
                        <a:t>operator+=</a:t>
                      </a:r>
                      <a:r>
                        <a:rPr lang="en" sz="1200">
                          <a:latin typeface="Montserrat"/>
                          <a:ea typeface="Montserrat"/>
                          <a:cs typeface="Montserrat"/>
                          <a:sym typeface="Montserrat"/>
                        </a:rPr>
                        <a:t>(VectorD&amp; vt1</a:t>
                      </a:r>
                      <a:r>
                        <a:rPr lang="en" sz="1200">
                          <a:solidFill>
                            <a:schemeClr val="accent1"/>
                          </a:solidFill>
                          <a:latin typeface="Montserrat"/>
                          <a:ea typeface="Montserrat"/>
                          <a:cs typeface="Montserrat"/>
                          <a:sym typeface="Montserrat"/>
                        </a:rPr>
                        <a:t>, </a:t>
                      </a:r>
                      <a:r>
                        <a:rPr lang="en" sz="1200" b="1">
                          <a:solidFill>
                            <a:schemeClr val="accent1"/>
                          </a:solidFill>
                          <a:latin typeface="Montserrat"/>
                          <a:ea typeface="Montserrat"/>
                          <a:cs typeface="Montserrat"/>
                          <a:sym typeface="Montserrat"/>
                        </a:rPr>
                        <a:t>const VectorD&amp; vt2</a:t>
                      </a:r>
                      <a:r>
                        <a:rPr lang="en" sz="1200">
                          <a:latin typeface="Montserrat"/>
                          <a:ea typeface="Montserrat"/>
                          <a:cs typeface="Montserrat"/>
                          <a:sym typeface="Montserrat"/>
                        </a:rPr>
                        <a:t>);</a:t>
                      </a:r>
                      <a:endParaRPr sz="1200">
                        <a:latin typeface="Montserrat"/>
                        <a:ea typeface="Montserrat"/>
                        <a:cs typeface="Montserrat"/>
                        <a:sym typeface="Montserrat"/>
                      </a:endParaRPr>
                    </a:p>
                    <a:p>
                      <a:pPr marL="0" lvl="0" indent="0" algn="l" rtl="0">
                        <a:spcBef>
                          <a:spcPts val="0"/>
                        </a:spcBef>
                        <a:spcAft>
                          <a:spcPts val="0"/>
                        </a:spcAft>
                        <a:buClr>
                          <a:srgbClr val="000000"/>
                        </a:buClr>
                        <a:buFont typeface="Arial"/>
                        <a:buNone/>
                      </a:pPr>
                      <a:r>
                        <a:rPr lang="en" sz="1200">
                          <a:latin typeface="Montserrat"/>
                          <a:ea typeface="Montserrat"/>
                          <a:cs typeface="Montserrat"/>
                          <a:sym typeface="Montserrat"/>
                        </a:rPr>
                        <a:t>VectorD&amp;  </a:t>
                      </a:r>
                      <a:r>
                        <a:rPr lang="en" sz="1200" b="1">
                          <a:latin typeface="Montserrat"/>
                          <a:ea typeface="Montserrat"/>
                          <a:cs typeface="Montserrat"/>
                          <a:sym typeface="Montserrat"/>
                        </a:rPr>
                        <a:t>operator+=</a:t>
                      </a:r>
                      <a:r>
                        <a:rPr lang="en" sz="1200">
                          <a:latin typeface="Montserrat"/>
                          <a:ea typeface="Montserrat"/>
                          <a:cs typeface="Montserrat"/>
                          <a:sym typeface="Montserrat"/>
                        </a:rPr>
                        <a:t>(VectorD&amp; vt</a:t>
                      </a:r>
                      <a:r>
                        <a:rPr lang="en" sz="1200">
                          <a:solidFill>
                            <a:srgbClr val="9A6ABA"/>
                          </a:solidFill>
                          <a:latin typeface="Montserrat"/>
                          <a:ea typeface="Montserrat"/>
                          <a:cs typeface="Montserrat"/>
                          <a:sym typeface="Montserrat"/>
                        </a:rPr>
                        <a:t>, </a:t>
                      </a:r>
                      <a:r>
                        <a:rPr lang="en" sz="1200" b="1">
                          <a:solidFill>
                            <a:srgbClr val="9A6ABA"/>
                          </a:solidFill>
                          <a:latin typeface="Montserrat"/>
                          <a:ea typeface="Montserrat"/>
                          <a:cs typeface="Montserrat"/>
                          <a:sym typeface="Montserrat"/>
                        </a:rPr>
                        <a:t>double n</a:t>
                      </a:r>
                      <a:r>
                        <a:rPr lang="en" sz="1200">
                          <a:latin typeface="Montserrat"/>
                          <a:ea typeface="Montserrat"/>
                          <a:cs typeface="Montserrat"/>
                          <a:sym typeface="Montserrat"/>
                        </a:rPr>
                        <a:t>);</a:t>
                      </a:r>
                      <a:endParaRPr sz="1200">
                        <a:latin typeface="Montserrat"/>
                        <a:ea typeface="Montserrat"/>
                        <a:cs typeface="Montserrat"/>
                        <a:sym typeface="Montserrat"/>
                      </a:endParaRPr>
                    </a:p>
                    <a:p>
                      <a:pPr marL="0" lvl="0" indent="0" algn="l" rtl="0">
                        <a:spcBef>
                          <a:spcPts val="0"/>
                        </a:spcBef>
                        <a:spcAft>
                          <a:spcPts val="0"/>
                        </a:spcAft>
                        <a:buClr>
                          <a:srgbClr val="000000"/>
                        </a:buClr>
                        <a:buFont typeface="Arial"/>
                        <a:buNone/>
                      </a:pPr>
                      <a:r>
                        <a:rPr lang="en" sz="1200">
                          <a:latin typeface="Montserrat"/>
                          <a:ea typeface="Montserrat"/>
                          <a:cs typeface="Montserrat"/>
                          <a:sym typeface="Montserrat"/>
                        </a:rPr>
                        <a:t>VectorD     </a:t>
                      </a:r>
                      <a:r>
                        <a:rPr lang="en" sz="1200" b="1">
                          <a:latin typeface="Montserrat"/>
                          <a:ea typeface="Montserrat"/>
                          <a:cs typeface="Montserrat"/>
                          <a:sym typeface="Montserrat"/>
                        </a:rPr>
                        <a:t>operator-</a:t>
                      </a:r>
                      <a:r>
                        <a:rPr lang="en" sz="1200">
                          <a:latin typeface="Montserrat"/>
                          <a:ea typeface="Montserrat"/>
                          <a:cs typeface="Montserrat"/>
                          <a:sym typeface="Montserrat"/>
                        </a:rPr>
                        <a:t>(const VectorD&amp; vt1, </a:t>
                      </a:r>
                      <a:r>
                        <a:rPr lang="en" sz="1200" b="1">
                          <a:solidFill>
                            <a:srgbClr val="9A6ABA"/>
                          </a:solidFill>
                          <a:latin typeface="Montserrat"/>
                          <a:ea typeface="Montserrat"/>
                          <a:cs typeface="Montserrat"/>
                          <a:sym typeface="Montserrat"/>
                        </a:rPr>
                        <a:t>const VectorD&amp; vt2</a:t>
                      </a:r>
                      <a:r>
                        <a:rPr lang="en" sz="1200">
                          <a:latin typeface="Montserrat"/>
                          <a:ea typeface="Montserrat"/>
                          <a:cs typeface="Montserrat"/>
                          <a:sym typeface="Montserrat"/>
                        </a:rPr>
                        <a:t>);</a:t>
                      </a:r>
                      <a:endParaRPr sz="1200">
                        <a:latin typeface="Montserrat"/>
                        <a:ea typeface="Montserrat"/>
                        <a:cs typeface="Montserrat"/>
                        <a:sym typeface="Montserrat"/>
                      </a:endParaRPr>
                    </a:p>
                    <a:p>
                      <a:pPr marL="0" lvl="0" indent="0" algn="l" rtl="0">
                        <a:spcBef>
                          <a:spcPts val="0"/>
                        </a:spcBef>
                        <a:spcAft>
                          <a:spcPts val="0"/>
                        </a:spcAft>
                        <a:buClr>
                          <a:srgbClr val="000000"/>
                        </a:buClr>
                        <a:buFont typeface="Arial"/>
                        <a:buNone/>
                      </a:pPr>
                      <a:r>
                        <a:rPr lang="en" sz="1200">
                          <a:latin typeface="Montserrat"/>
                          <a:ea typeface="Montserrat"/>
                          <a:cs typeface="Montserrat"/>
                          <a:sym typeface="Montserrat"/>
                        </a:rPr>
                        <a:t>VectorD     </a:t>
                      </a:r>
                      <a:r>
                        <a:rPr lang="en" sz="1200" b="1">
                          <a:latin typeface="Montserrat"/>
                          <a:ea typeface="Montserrat"/>
                          <a:cs typeface="Montserrat"/>
                          <a:sym typeface="Montserrat"/>
                        </a:rPr>
                        <a:t>operator-</a:t>
                      </a:r>
                      <a:r>
                        <a:rPr lang="en" sz="1200">
                          <a:latin typeface="Montserrat"/>
                          <a:ea typeface="Montserrat"/>
                          <a:cs typeface="Montserrat"/>
                          <a:sym typeface="Montserrat"/>
                        </a:rPr>
                        <a:t>(const VectorD&amp; vt1, </a:t>
                      </a:r>
                      <a:r>
                        <a:rPr lang="en" sz="1200" b="1">
                          <a:solidFill>
                            <a:srgbClr val="9A6ABA"/>
                          </a:solidFill>
                          <a:latin typeface="Montserrat"/>
                          <a:ea typeface="Montserrat"/>
                          <a:cs typeface="Montserrat"/>
                          <a:sym typeface="Montserrat"/>
                        </a:rPr>
                        <a:t>double n</a:t>
                      </a:r>
                      <a:r>
                        <a:rPr lang="en" sz="1200">
                          <a:latin typeface="Montserrat"/>
                          <a:ea typeface="Montserrat"/>
                          <a:cs typeface="Montserrat"/>
                          <a:sym typeface="Montserrat"/>
                        </a:rPr>
                        <a:t>);</a:t>
                      </a:r>
                      <a:endParaRPr sz="1200">
                        <a:latin typeface="Montserrat"/>
                        <a:ea typeface="Montserrat"/>
                        <a:cs typeface="Montserrat"/>
                        <a:sym typeface="Montserrat"/>
                      </a:endParaRPr>
                    </a:p>
                    <a:p>
                      <a:pPr marL="0" lvl="0" indent="0" algn="l" rtl="0">
                        <a:spcBef>
                          <a:spcPts val="0"/>
                        </a:spcBef>
                        <a:spcAft>
                          <a:spcPts val="0"/>
                        </a:spcAft>
                        <a:buClr>
                          <a:srgbClr val="000000"/>
                        </a:buClr>
                        <a:buFont typeface="Arial"/>
                        <a:buNone/>
                      </a:pPr>
                      <a:r>
                        <a:rPr lang="en" sz="1200">
                          <a:latin typeface="Montserrat"/>
                          <a:ea typeface="Montserrat"/>
                          <a:cs typeface="Montserrat"/>
                          <a:sym typeface="Montserrat"/>
                        </a:rPr>
                        <a:t>VectorD     </a:t>
                      </a:r>
                      <a:r>
                        <a:rPr lang="en" sz="1200" b="1">
                          <a:latin typeface="Montserrat"/>
                          <a:ea typeface="Montserrat"/>
                          <a:cs typeface="Montserrat"/>
                          <a:sym typeface="Montserrat"/>
                        </a:rPr>
                        <a:t>operator/</a:t>
                      </a:r>
                      <a:r>
                        <a:rPr lang="en" sz="1200">
                          <a:latin typeface="Montserrat"/>
                          <a:ea typeface="Montserrat"/>
                          <a:cs typeface="Montserrat"/>
                          <a:sym typeface="Montserrat"/>
                        </a:rPr>
                        <a:t>(</a:t>
                      </a:r>
                      <a:r>
                        <a:rPr lang="en" sz="1200" b="1">
                          <a:solidFill>
                            <a:srgbClr val="9A6ABA"/>
                          </a:solidFill>
                          <a:latin typeface="Montserrat"/>
                          <a:ea typeface="Montserrat"/>
                          <a:cs typeface="Montserrat"/>
                          <a:sym typeface="Montserrat"/>
                        </a:rPr>
                        <a:t>const VectorD&amp; vt</a:t>
                      </a:r>
                      <a:r>
                        <a:rPr lang="en" sz="1200">
                          <a:latin typeface="Montserrat"/>
                          <a:ea typeface="Montserrat"/>
                          <a:cs typeface="Montserrat"/>
                          <a:sym typeface="Montserrat"/>
                        </a:rPr>
                        <a:t>, double n);</a:t>
                      </a:r>
                      <a:endParaRPr sz="1200">
                        <a:latin typeface="Montserrat"/>
                        <a:ea typeface="Montserrat"/>
                        <a:cs typeface="Montserrat"/>
                        <a:sym typeface="Montserrat"/>
                      </a:endParaRPr>
                    </a:p>
                    <a:p>
                      <a:pPr marL="0" lvl="0" indent="0" algn="l" rtl="0">
                        <a:spcBef>
                          <a:spcPts val="0"/>
                        </a:spcBef>
                        <a:spcAft>
                          <a:spcPts val="0"/>
                        </a:spcAft>
                        <a:buNone/>
                      </a:pPr>
                      <a:r>
                        <a:rPr lang="en" sz="1200">
                          <a:latin typeface="Montserrat"/>
                          <a:ea typeface="Montserrat"/>
                          <a:cs typeface="Montserrat"/>
                          <a:sym typeface="Montserrat"/>
                        </a:rPr>
                        <a:t>Matrix3D   </a:t>
                      </a:r>
                      <a:r>
                        <a:rPr lang="en" sz="1200" b="1">
                          <a:latin typeface="Montserrat"/>
                          <a:ea typeface="Montserrat"/>
                          <a:cs typeface="Montserrat"/>
                          <a:sym typeface="Montserrat"/>
                        </a:rPr>
                        <a:t>operator/</a:t>
                      </a:r>
                      <a:r>
                        <a:rPr lang="en" sz="1200">
                          <a:latin typeface="Montserrat"/>
                          <a:ea typeface="Montserrat"/>
                          <a:cs typeface="Montserrat"/>
                          <a:sym typeface="Montserrat"/>
                        </a:rPr>
                        <a:t>(</a:t>
                      </a:r>
                      <a:r>
                        <a:rPr lang="en" sz="1200" b="1">
                          <a:solidFill>
                            <a:srgbClr val="9A6ABA"/>
                          </a:solidFill>
                          <a:latin typeface="Montserrat"/>
                          <a:ea typeface="Montserrat"/>
                          <a:cs typeface="Montserrat"/>
                          <a:sym typeface="Montserrat"/>
                        </a:rPr>
                        <a:t>const Matrix3D&amp; vt</a:t>
                      </a:r>
                      <a:r>
                        <a:rPr lang="en" sz="1200">
                          <a:latin typeface="Montserrat"/>
                          <a:ea typeface="Montserrat"/>
                          <a:cs typeface="Montserrat"/>
                          <a:sym typeface="Montserrat"/>
                        </a:rPr>
                        <a:t>, double n);</a:t>
                      </a:r>
                      <a:endParaRPr sz="1200">
                        <a:latin typeface="Montserrat"/>
                        <a:ea typeface="Montserrat"/>
                        <a:cs typeface="Montserrat"/>
                        <a:sym typeface="Montserrat"/>
                      </a:endParaRPr>
                    </a:p>
                    <a:p>
                      <a:pPr marL="0" lvl="0" indent="0" algn="l" rtl="0">
                        <a:spcBef>
                          <a:spcPts val="0"/>
                        </a:spcBef>
                        <a:spcAft>
                          <a:spcPts val="0"/>
                        </a:spcAft>
                        <a:buNone/>
                      </a:pPr>
                      <a:r>
                        <a:rPr lang="en" sz="1200">
                          <a:latin typeface="Montserrat"/>
                          <a:ea typeface="Montserrat"/>
                          <a:cs typeface="Montserrat"/>
                          <a:sym typeface="Montserrat"/>
                        </a:rPr>
                        <a:t>VectorD     </a:t>
                      </a:r>
                      <a:r>
                        <a:rPr lang="en" sz="1200" b="1">
                          <a:latin typeface="Montserrat"/>
                          <a:ea typeface="Montserrat"/>
                          <a:cs typeface="Montserrat"/>
                          <a:sym typeface="Montserrat"/>
                        </a:rPr>
                        <a:t>sqrt</a:t>
                      </a:r>
                      <a:r>
                        <a:rPr lang="en" sz="1200">
                          <a:latin typeface="Montserrat"/>
                          <a:ea typeface="Montserrat"/>
                          <a:cs typeface="Montserrat"/>
                          <a:sym typeface="Montserrat"/>
                        </a:rPr>
                        <a:t>(const VectorD&amp; vt);</a:t>
                      </a:r>
                      <a:endParaRPr sz="12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27d49cbf6a_0_19"/>
          <p:cNvSpPr txBox="1">
            <a:spLocks noGrp="1"/>
          </p:cNvSpPr>
          <p:nvPr>
            <p:ph type="title"/>
          </p:nvPr>
        </p:nvSpPr>
        <p:spPr>
          <a:xfrm>
            <a:off x="311700" y="445025"/>
            <a:ext cx="8682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Stock Class - Data</a:t>
            </a:r>
            <a:br>
              <a:rPr lang="en"/>
            </a:br>
            <a:br>
              <a:rPr lang="en"/>
            </a:br>
            <a:br>
              <a:rPr lang="en"/>
            </a:br>
            <a:br>
              <a:rPr lang="en"/>
            </a:br>
            <a:br>
              <a:rPr lang="en"/>
            </a:br>
            <a:br>
              <a:rPr lang="en"/>
            </a:br>
            <a:br>
              <a:rPr lang="en"/>
            </a:br>
            <a:br>
              <a:rPr lang="en"/>
            </a:br>
            <a:br>
              <a:rPr lang="en"/>
            </a:br>
            <a:endParaRPr/>
          </a:p>
        </p:txBody>
      </p:sp>
      <p:graphicFrame>
        <p:nvGraphicFramePr>
          <p:cNvPr id="131" name="Google Shape;131;g127d49cbf6a_0_19"/>
          <p:cNvGraphicFramePr/>
          <p:nvPr/>
        </p:nvGraphicFramePr>
        <p:xfrm>
          <a:off x="595850" y="1017725"/>
          <a:ext cx="3000000" cy="3000000"/>
        </p:xfrm>
        <a:graphic>
          <a:graphicData uri="http://schemas.openxmlformats.org/drawingml/2006/table">
            <a:tbl>
              <a:tblPr>
                <a:noFill/>
                <a:tableStyleId>{BAE5558D-82ED-46B2-911C-9ECC97CD99E3}</a:tableStyleId>
              </a:tblPr>
              <a:tblGrid>
                <a:gridCol w="983500">
                  <a:extLst>
                    <a:ext uri="{9D8B030D-6E8A-4147-A177-3AD203B41FA5}">
                      <a16:colId xmlns:a16="http://schemas.microsoft.com/office/drawing/2014/main" val="20000"/>
                    </a:ext>
                  </a:extLst>
                </a:gridCol>
                <a:gridCol w="1887375">
                  <a:extLst>
                    <a:ext uri="{9D8B030D-6E8A-4147-A177-3AD203B41FA5}">
                      <a16:colId xmlns:a16="http://schemas.microsoft.com/office/drawing/2014/main" val="20001"/>
                    </a:ext>
                  </a:extLst>
                </a:gridCol>
                <a:gridCol w="3338000">
                  <a:extLst>
                    <a:ext uri="{9D8B030D-6E8A-4147-A177-3AD203B41FA5}">
                      <a16:colId xmlns:a16="http://schemas.microsoft.com/office/drawing/2014/main" val="20002"/>
                    </a:ext>
                  </a:extLst>
                </a:gridCol>
                <a:gridCol w="2069625">
                  <a:extLst>
                    <a:ext uri="{9D8B030D-6E8A-4147-A177-3AD203B41FA5}">
                      <a16:colId xmlns:a16="http://schemas.microsoft.com/office/drawing/2014/main" val="20003"/>
                    </a:ext>
                  </a:extLst>
                </a:gridCol>
              </a:tblGrid>
              <a:tr h="559450">
                <a:tc>
                  <a:txBody>
                    <a:bodyPr/>
                    <a:lstStyle/>
                    <a:p>
                      <a:pPr marL="0" lvl="0" indent="0" algn="l" rtl="0">
                        <a:spcBef>
                          <a:spcPts val="0"/>
                        </a:spcBef>
                        <a:spcAft>
                          <a:spcPts val="0"/>
                        </a:spcAft>
                        <a:buNone/>
                      </a:pPr>
                      <a:r>
                        <a:rPr lang="en" sz="800">
                          <a:solidFill>
                            <a:schemeClr val="lt1"/>
                          </a:solidFill>
                          <a:latin typeface="Montserrat"/>
                          <a:ea typeface="Montserrat"/>
                          <a:cs typeface="Montserrat"/>
                          <a:sym typeface="Montserrat"/>
                        </a:rPr>
                        <a:t>Access Specifier </a:t>
                      </a:r>
                      <a:endParaRPr sz="800">
                        <a:solidFill>
                          <a:schemeClr val="lt1"/>
                        </a:solidFill>
                        <a:latin typeface="Montserrat"/>
                        <a:ea typeface="Montserrat"/>
                        <a:cs typeface="Montserrat"/>
                        <a:sym typeface="Montserrat"/>
                      </a:endParaRPr>
                    </a:p>
                  </a:txBody>
                  <a:tcPr marL="91425" marR="91425" marT="91425" marB="91425" anchor="ctr">
                    <a:solidFill>
                      <a:srgbClr val="57068C"/>
                    </a:solidFill>
                  </a:tcPr>
                </a:tc>
                <a:tc>
                  <a:txBody>
                    <a:bodyPr/>
                    <a:lstStyle/>
                    <a:p>
                      <a:pPr marL="0" lvl="0" indent="0" algn="l" rtl="0">
                        <a:spcBef>
                          <a:spcPts val="0"/>
                        </a:spcBef>
                        <a:spcAft>
                          <a:spcPts val="0"/>
                        </a:spcAft>
                        <a:buNone/>
                      </a:pPr>
                      <a:r>
                        <a:rPr lang="en" sz="800">
                          <a:solidFill>
                            <a:schemeClr val="lt1"/>
                          </a:solidFill>
                          <a:latin typeface="Montserrat"/>
                          <a:ea typeface="Montserrat"/>
                          <a:cs typeface="Montserrat"/>
                          <a:sym typeface="Montserrat"/>
                        </a:rPr>
                        <a:t>Member data</a:t>
                      </a:r>
                      <a:endParaRPr sz="800">
                        <a:solidFill>
                          <a:schemeClr val="lt1"/>
                        </a:solidFill>
                        <a:latin typeface="Montserrat"/>
                        <a:ea typeface="Montserrat"/>
                        <a:cs typeface="Montserrat"/>
                        <a:sym typeface="Montserrat"/>
                      </a:endParaRPr>
                    </a:p>
                  </a:txBody>
                  <a:tcPr marL="91425" marR="91425" marT="91425" marB="91425" anchor="ctr">
                    <a:solidFill>
                      <a:srgbClr val="57068C"/>
                    </a:solidFill>
                  </a:tcPr>
                </a:tc>
                <a:tc>
                  <a:txBody>
                    <a:bodyPr/>
                    <a:lstStyle/>
                    <a:p>
                      <a:pPr marL="0" lvl="0" indent="0" algn="l" rtl="0">
                        <a:spcBef>
                          <a:spcPts val="0"/>
                        </a:spcBef>
                        <a:spcAft>
                          <a:spcPts val="0"/>
                        </a:spcAft>
                        <a:buNone/>
                      </a:pPr>
                      <a:r>
                        <a:rPr lang="en" sz="800">
                          <a:solidFill>
                            <a:schemeClr val="lt1"/>
                          </a:solidFill>
                          <a:latin typeface="Montserrat"/>
                          <a:ea typeface="Montserrat"/>
                          <a:cs typeface="Montserrat"/>
                          <a:sym typeface="Montserrat"/>
                        </a:rPr>
                        <a:t>Definition</a:t>
                      </a:r>
                      <a:endParaRPr sz="800">
                        <a:solidFill>
                          <a:schemeClr val="lt1"/>
                        </a:solidFill>
                        <a:latin typeface="Montserrat"/>
                        <a:ea typeface="Montserrat"/>
                        <a:cs typeface="Montserrat"/>
                        <a:sym typeface="Montserrat"/>
                      </a:endParaRPr>
                    </a:p>
                  </a:txBody>
                  <a:tcPr marL="91425" marR="91425" marT="91425" marB="91425" anchor="ctr">
                    <a:solidFill>
                      <a:srgbClr val="57068C"/>
                    </a:solidFill>
                  </a:tcPr>
                </a:tc>
                <a:tc>
                  <a:txBody>
                    <a:bodyPr/>
                    <a:lstStyle/>
                    <a:p>
                      <a:pPr marL="0" lvl="0" indent="0" algn="l" rtl="0">
                        <a:spcBef>
                          <a:spcPts val="0"/>
                        </a:spcBef>
                        <a:spcAft>
                          <a:spcPts val="0"/>
                        </a:spcAft>
                        <a:buNone/>
                      </a:pPr>
                      <a:r>
                        <a:rPr lang="en" sz="800">
                          <a:solidFill>
                            <a:schemeClr val="lt1"/>
                          </a:solidFill>
                          <a:latin typeface="Montserrat"/>
                          <a:ea typeface="Montserrat"/>
                          <a:cs typeface="Montserrat"/>
                          <a:sym typeface="Montserrat"/>
                        </a:rPr>
                        <a:t>How to get value?</a:t>
                      </a:r>
                      <a:endParaRPr sz="800">
                        <a:solidFill>
                          <a:schemeClr val="lt1"/>
                        </a:solidFill>
                        <a:latin typeface="Montserrat"/>
                        <a:ea typeface="Montserrat"/>
                        <a:cs typeface="Montserrat"/>
                        <a:sym typeface="Montserrat"/>
                      </a:endParaRPr>
                    </a:p>
                  </a:txBody>
                  <a:tcPr marL="91425" marR="91425" marT="91425" marB="91425" anchor="ctr">
                    <a:solidFill>
                      <a:srgbClr val="57068C"/>
                    </a:solidFill>
                  </a:tcPr>
                </a:tc>
                <a:extLst>
                  <a:ext uri="{0D108BD9-81ED-4DB2-BD59-A6C34878D82A}">
                    <a16:rowId xmlns:a16="http://schemas.microsoft.com/office/drawing/2014/main" val="10000"/>
                  </a:ext>
                </a:extLst>
              </a:tr>
              <a:tr h="799175">
                <a:tc rowSpan="6">
                  <a:txBody>
                    <a:bodyPr/>
                    <a:lstStyle/>
                    <a:p>
                      <a:pPr marL="0" lvl="0" indent="0" algn="l" rtl="0">
                        <a:spcBef>
                          <a:spcPts val="0"/>
                        </a:spcBef>
                        <a:spcAft>
                          <a:spcPts val="0"/>
                        </a:spcAft>
                        <a:buNone/>
                      </a:pPr>
                      <a:r>
                        <a:rPr lang="en" sz="800">
                          <a:latin typeface="Montserrat"/>
                          <a:ea typeface="Montserrat"/>
                          <a:cs typeface="Montserrat"/>
                          <a:sym typeface="Montserrat"/>
                        </a:rPr>
                        <a:t>public</a:t>
                      </a:r>
                      <a:endParaRPr sz="800">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Clr>
                          <a:srgbClr val="000000"/>
                        </a:buClr>
                        <a:buFont typeface="Arial"/>
                        <a:buNone/>
                      </a:pPr>
                      <a:r>
                        <a:rPr lang="en" sz="800">
                          <a:latin typeface="Montserrat"/>
                          <a:ea typeface="Montserrat"/>
                          <a:cs typeface="Montserrat"/>
                          <a:sym typeface="Montserrat"/>
                        </a:rPr>
                        <a:t>String   </a:t>
                      </a:r>
                      <a:r>
                        <a:rPr lang="en" sz="800" b="1">
                          <a:latin typeface="Montserrat"/>
                          <a:ea typeface="Montserrat"/>
                          <a:cs typeface="Montserrat"/>
                          <a:sym typeface="Montserrat"/>
                        </a:rPr>
                        <a:t>earn_ann_date_ </a:t>
                      </a:r>
                      <a:endParaRPr sz="800" b="1">
                        <a:latin typeface="Montserrat"/>
                        <a:ea typeface="Montserrat"/>
                        <a:cs typeface="Montserrat"/>
                        <a:sym typeface="Montserrat"/>
                      </a:endParaRPr>
                    </a:p>
                    <a:p>
                      <a:pPr marL="0" lvl="0" indent="0" algn="l" rtl="0">
                        <a:spcBef>
                          <a:spcPts val="0"/>
                        </a:spcBef>
                        <a:spcAft>
                          <a:spcPts val="0"/>
                        </a:spcAft>
                        <a:buClr>
                          <a:srgbClr val="000000"/>
                        </a:buClr>
                        <a:buFont typeface="Arial"/>
                        <a:buNone/>
                      </a:pPr>
                      <a:r>
                        <a:rPr lang="en" sz="800">
                          <a:latin typeface="Montserrat"/>
                          <a:ea typeface="Montserrat"/>
                          <a:cs typeface="Montserrat"/>
                          <a:sym typeface="Montserrat"/>
                        </a:rPr>
                        <a:t>String   </a:t>
                      </a:r>
                      <a:r>
                        <a:rPr lang="en" sz="800" b="1">
                          <a:latin typeface="Montserrat"/>
                          <a:ea typeface="Montserrat"/>
                          <a:cs typeface="Montserrat"/>
                          <a:sym typeface="Montserrat"/>
                        </a:rPr>
                        <a:t>period_ending_</a:t>
                      </a:r>
                      <a:endParaRPr sz="800" b="1">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double  </a:t>
                      </a:r>
                      <a:r>
                        <a:rPr lang="en" sz="800" b="1">
                          <a:latin typeface="Montserrat"/>
                          <a:ea typeface="Montserrat"/>
                          <a:cs typeface="Montserrat"/>
                          <a:sym typeface="Montserrat"/>
                        </a:rPr>
                        <a:t>estimated_earn_</a:t>
                      </a:r>
                      <a:endParaRPr sz="800" b="1">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double  </a:t>
                      </a:r>
                      <a:r>
                        <a:rPr lang="en" sz="800" b="1">
                          <a:latin typeface="Montserrat"/>
                          <a:ea typeface="Montserrat"/>
                          <a:cs typeface="Montserrat"/>
                          <a:sym typeface="Montserrat"/>
                        </a:rPr>
                        <a:t>reported_earn_</a:t>
                      </a:r>
                      <a:endParaRPr sz="800" b="1">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double  </a:t>
                      </a:r>
                      <a:r>
                        <a:rPr lang="en" sz="800" b="1">
                          <a:latin typeface="Montserrat"/>
                          <a:ea typeface="Montserrat"/>
                          <a:cs typeface="Montserrat"/>
                          <a:sym typeface="Montserrat"/>
                        </a:rPr>
                        <a:t>surprise_</a:t>
                      </a:r>
                      <a:endParaRPr sz="800" b="1">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double  </a:t>
                      </a:r>
                      <a:r>
                        <a:rPr lang="en" sz="800" b="1">
                          <a:latin typeface="Montserrat"/>
                          <a:ea typeface="Montserrat"/>
                          <a:cs typeface="Montserrat"/>
                          <a:sym typeface="Montserrat"/>
                        </a:rPr>
                        <a:t>surprise_pct_</a:t>
                      </a:r>
                      <a:endParaRPr sz="800" b="1">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a:latin typeface="Montserrat"/>
                          <a:ea typeface="Montserrat"/>
                          <a:cs typeface="Montserrat"/>
                          <a:sym typeface="Montserrat"/>
                        </a:rPr>
                        <a:t>Retrieved from EOD through populateSymbolVector() </a:t>
                      </a:r>
                      <a:endParaRPr sz="800">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(see LoadData.cpp))</a:t>
                      </a:r>
                      <a:endParaRPr sz="8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1"/>
                  </a:ext>
                </a:extLst>
              </a:tr>
              <a:tr h="394525">
                <a:tc vMerge="1">
                  <a:txBody>
                    <a:bodyPr/>
                    <a:lstStyle/>
                    <a:p>
                      <a:endParaRPr lang="en-US"/>
                    </a:p>
                  </a:txBody>
                  <a:tcPr/>
                </a:tc>
                <a:tc>
                  <a:txBody>
                    <a:bodyPr/>
                    <a:lstStyle/>
                    <a:p>
                      <a:pPr marL="0" lvl="0" indent="0" algn="l" rtl="0">
                        <a:spcBef>
                          <a:spcPts val="0"/>
                        </a:spcBef>
                        <a:spcAft>
                          <a:spcPts val="0"/>
                        </a:spcAft>
                        <a:buNone/>
                      </a:pPr>
                      <a:r>
                        <a:rPr lang="en" sz="800">
                          <a:latin typeface="Montserrat"/>
                          <a:ea typeface="Montserrat"/>
                          <a:cs typeface="Montserrat"/>
                          <a:sym typeface="Montserrat"/>
                        </a:rPr>
                        <a:t>Int  </a:t>
                      </a:r>
                      <a:r>
                        <a:rPr lang="en" sz="800" b="1">
                          <a:latin typeface="Montserrat"/>
                          <a:ea typeface="Montserrat"/>
                          <a:cs typeface="Montserrat"/>
                          <a:sym typeface="Montserrat"/>
                        </a:rPr>
                        <a:t>earn_ann_date_index</a:t>
                      </a:r>
                      <a:endParaRPr sz="800" b="1">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a:latin typeface="Montserrat"/>
                          <a:ea typeface="Montserrat"/>
                          <a:cs typeface="Montserrat"/>
                          <a:sym typeface="Montserrat"/>
                        </a:rPr>
                        <a:t>The index of the position where the stock price on the earning announcement date is stored in daily_price_</a:t>
                      </a:r>
                      <a:endParaRPr sz="800">
                        <a:latin typeface="Montserrat"/>
                        <a:ea typeface="Montserrat"/>
                        <a:cs typeface="Montserrat"/>
                        <a:sym typeface="Montserrat"/>
                      </a:endParaRPr>
                    </a:p>
                  </a:txBody>
                  <a:tcPr marL="91425" marR="91425" marT="91425" marB="91425"/>
                </a:tc>
                <a:tc rowSpan="2">
                  <a:txBody>
                    <a:bodyPr/>
                    <a:lstStyle/>
                    <a:p>
                      <a:pPr marL="0" lvl="0" indent="0" algn="l" rtl="0">
                        <a:spcBef>
                          <a:spcPts val="0"/>
                        </a:spcBef>
                        <a:spcAft>
                          <a:spcPts val="0"/>
                        </a:spcAft>
                        <a:buNone/>
                      </a:pPr>
                      <a:r>
                        <a:rPr lang="en" sz="800">
                          <a:latin typeface="Montserrat"/>
                          <a:ea typeface="Montserrat"/>
                          <a:cs typeface="Montserrat"/>
                          <a:sym typeface="Montserrat"/>
                        </a:rPr>
                        <a:t>Defined in download() </a:t>
                      </a:r>
                      <a:endParaRPr sz="800">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(see LoadData.cpp)</a:t>
                      </a:r>
                      <a:endParaRPr sz="8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2"/>
                  </a:ext>
                </a:extLst>
              </a:tr>
              <a:tr h="375300">
                <a:tc vMerge="1">
                  <a:txBody>
                    <a:bodyPr/>
                    <a:lstStyle/>
                    <a:p>
                      <a:endParaRPr lang="en-US"/>
                    </a:p>
                  </a:txBody>
                  <a:tcPr/>
                </a:tc>
                <a:tc>
                  <a:txBody>
                    <a:bodyPr/>
                    <a:lstStyle/>
                    <a:p>
                      <a:pPr marL="0" lvl="0" indent="0" algn="l" rtl="0">
                        <a:spcBef>
                          <a:spcPts val="0"/>
                        </a:spcBef>
                        <a:spcAft>
                          <a:spcPts val="0"/>
                        </a:spcAft>
                        <a:buNone/>
                      </a:pPr>
                      <a:r>
                        <a:rPr lang="en" sz="800">
                          <a:latin typeface="Montserrat"/>
                          <a:ea typeface="Montserrat"/>
                          <a:cs typeface="Montserrat"/>
                          <a:sym typeface="Montserrat"/>
                        </a:rPr>
                        <a:t>Bool  </a:t>
                      </a:r>
                      <a:r>
                        <a:rPr lang="en" sz="800" b="1">
                          <a:latin typeface="Montserrat"/>
                          <a:ea typeface="Montserrat"/>
                          <a:cs typeface="Montserrat"/>
                          <a:sym typeface="Montserrat"/>
                        </a:rPr>
                        <a:t>valid_</a:t>
                      </a:r>
                      <a:endParaRPr sz="800" b="1">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a:latin typeface="Montserrat"/>
                          <a:ea typeface="Montserrat"/>
                          <a:cs typeface="Montserrat"/>
                          <a:sym typeface="Montserrat"/>
                        </a:rPr>
                        <a:t>Validate if the stock has enough data to be randomly selected to conduct bootstrapping</a:t>
                      </a:r>
                      <a:endParaRPr sz="800">
                        <a:latin typeface="Montserrat"/>
                        <a:ea typeface="Montserrat"/>
                        <a:cs typeface="Montserrat"/>
                        <a:sym typeface="Montserrat"/>
                      </a:endParaRPr>
                    </a:p>
                  </a:txBody>
                  <a:tcPr marL="91425" marR="91425" marT="91425" marB="91425"/>
                </a:tc>
                <a:tc vMerge="1">
                  <a:txBody>
                    <a:bodyPr/>
                    <a:lstStyle/>
                    <a:p>
                      <a:endParaRPr lang="en-US"/>
                    </a:p>
                  </a:txBody>
                  <a:tcPr/>
                </a:tc>
                <a:extLst>
                  <a:ext uri="{0D108BD9-81ED-4DB2-BD59-A6C34878D82A}">
                    <a16:rowId xmlns:a16="http://schemas.microsoft.com/office/drawing/2014/main" val="10003"/>
                  </a:ext>
                </a:extLst>
              </a:tr>
              <a:tr h="266375">
                <a:tc vMerge="1">
                  <a:txBody>
                    <a:bodyPr/>
                    <a:lstStyle/>
                    <a:p>
                      <a:endParaRPr lang="en-US"/>
                    </a:p>
                  </a:txBody>
                  <a:tcPr/>
                </a:tc>
                <a:tc>
                  <a:txBody>
                    <a:bodyPr/>
                    <a:lstStyle/>
                    <a:p>
                      <a:pPr marL="0" lvl="0" indent="0" algn="l" rtl="0">
                        <a:spcBef>
                          <a:spcPts val="0"/>
                        </a:spcBef>
                        <a:spcAft>
                          <a:spcPts val="0"/>
                        </a:spcAft>
                        <a:buNone/>
                      </a:pPr>
                      <a:r>
                        <a:rPr lang="en" sz="800">
                          <a:latin typeface="Montserrat"/>
                          <a:ea typeface="Montserrat"/>
                          <a:cs typeface="Montserrat"/>
                          <a:sym typeface="Montserrat"/>
                        </a:rPr>
                        <a:t>Group </a:t>
                      </a:r>
                      <a:r>
                        <a:rPr lang="en" sz="800" b="1">
                          <a:latin typeface="Montserrat"/>
                          <a:ea typeface="Montserrat"/>
                          <a:cs typeface="Montserrat"/>
                          <a:sym typeface="Montserrat"/>
                        </a:rPr>
                        <a:t>group_</a:t>
                      </a: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a:latin typeface="Montserrat"/>
                          <a:ea typeface="Montserrat"/>
                          <a:cs typeface="Montserrat"/>
                          <a:sym typeface="Montserrat"/>
                        </a:rPr>
                        <a:t>Beat, Meet, Miss or </a:t>
                      </a:r>
                      <a:r>
                        <a:rPr lang="en" sz="800">
                          <a:solidFill>
                            <a:srgbClr val="FF0000"/>
                          </a:solidFill>
                          <a:latin typeface="Montserrat"/>
                          <a:ea typeface="Montserrat"/>
                          <a:cs typeface="Montserrat"/>
                          <a:sym typeface="Montserrat"/>
                        </a:rPr>
                        <a:t>NA (for IWV only)</a:t>
                      </a:r>
                      <a:endParaRPr sz="800">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a:latin typeface="Montserrat"/>
                          <a:ea typeface="Montserrat"/>
                          <a:cs typeface="Montserrat"/>
                          <a:sym typeface="Montserrat"/>
                        </a:rPr>
                        <a:t>Defined in classilfy() </a:t>
                      </a:r>
                      <a:endParaRPr sz="800">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(see Helper.cpp)</a:t>
                      </a:r>
                      <a:endParaRPr sz="8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4"/>
                  </a:ext>
                </a:extLst>
              </a:tr>
              <a:tr h="272900">
                <a:tc vMerge="1">
                  <a:txBody>
                    <a:bodyPr/>
                    <a:lstStyle/>
                    <a:p>
                      <a:endParaRPr lang="en-US"/>
                    </a:p>
                  </a:txBody>
                  <a:tcPr/>
                </a:tc>
                <a:tc>
                  <a:txBody>
                    <a:bodyPr/>
                    <a:lstStyle/>
                    <a:p>
                      <a:pPr marL="0" lvl="0" indent="0" algn="l" rtl="0">
                        <a:spcBef>
                          <a:spcPts val="0"/>
                        </a:spcBef>
                        <a:spcAft>
                          <a:spcPts val="0"/>
                        </a:spcAft>
                        <a:buNone/>
                      </a:pPr>
                      <a:r>
                        <a:rPr lang="en" sz="800">
                          <a:latin typeface="Montserrat"/>
                          <a:ea typeface="Montserrat"/>
                          <a:cs typeface="Montserrat"/>
                          <a:sym typeface="Montserrat"/>
                        </a:rPr>
                        <a:t>VectorD </a:t>
                      </a:r>
                      <a:r>
                        <a:rPr lang="en" sz="800" b="1">
                          <a:latin typeface="Montserrat"/>
                          <a:ea typeface="Montserrat"/>
                          <a:cs typeface="Montserrat"/>
                          <a:sym typeface="Montserrat"/>
                        </a:rPr>
                        <a:t>daily_price_</a:t>
                      </a:r>
                      <a:endParaRPr sz="800" b="1">
                        <a:latin typeface="Montserrat"/>
                        <a:ea typeface="Montserrat"/>
                        <a:cs typeface="Montserrat"/>
                        <a:sym typeface="Montserrat"/>
                      </a:endParaRPr>
                    </a:p>
                    <a:p>
                      <a:pPr marL="0" lvl="0" indent="0" algn="l" rtl="0">
                        <a:spcBef>
                          <a:spcPts val="0"/>
                        </a:spcBef>
                        <a:spcAft>
                          <a:spcPts val="0"/>
                        </a:spcAft>
                        <a:buNone/>
                      </a:pPr>
                      <a:r>
                        <a:rPr lang="en" sz="800" b="1">
                          <a:solidFill>
                            <a:srgbClr val="9A6ABA"/>
                          </a:solidFill>
                          <a:latin typeface="Montserrat"/>
                          <a:ea typeface="Montserrat"/>
                          <a:cs typeface="Montserrat"/>
                          <a:sym typeface="Montserrat"/>
                        </a:rPr>
                        <a:t>inline static</a:t>
                      </a:r>
                      <a:r>
                        <a:rPr lang="en" sz="800">
                          <a:latin typeface="Montserrat"/>
                          <a:ea typeface="Montserrat"/>
                          <a:cs typeface="Montserrat"/>
                          <a:sym typeface="Montserrat"/>
                        </a:rPr>
                        <a:t> Vector </a:t>
                      </a:r>
                      <a:r>
                        <a:rPr lang="en" sz="800" b="1">
                          <a:latin typeface="Montserrat"/>
                          <a:ea typeface="Montserrat"/>
                          <a:cs typeface="Montserrat"/>
                          <a:sym typeface="Montserrat"/>
                        </a:rPr>
                        <a:t>date_ </a:t>
                      </a:r>
                      <a:endParaRPr sz="800" b="1">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a:latin typeface="Montserrat"/>
                          <a:ea typeface="Montserrat"/>
                          <a:cs typeface="Montserrat"/>
                          <a:sym typeface="Montserrat"/>
                        </a:rPr>
                        <a:t>Retrieved from EOD through download() (see LoadData.cpp)</a:t>
                      </a:r>
                      <a:endParaRPr sz="8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5"/>
                  </a:ext>
                </a:extLst>
              </a:tr>
              <a:tr h="392500">
                <a:tc vMerge="1">
                  <a:txBody>
                    <a:bodyPr/>
                    <a:lstStyle/>
                    <a:p>
                      <a:endParaRPr lang="en-US"/>
                    </a:p>
                  </a:txBody>
                  <a:tcPr/>
                </a:tc>
                <a:tc>
                  <a:txBody>
                    <a:bodyPr/>
                    <a:lstStyle/>
                    <a:p>
                      <a:pPr marL="0" lvl="0" indent="0" algn="l" rtl="0">
                        <a:spcBef>
                          <a:spcPts val="0"/>
                        </a:spcBef>
                        <a:spcAft>
                          <a:spcPts val="0"/>
                        </a:spcAft>
                        <a:buNone/>
                      </a:pPr>
                      <a:r>
                        <a:rPr lang="en" sz="800">
                          <a:latin typeface="Montserrat"/>
                          <a:ea typeface="Montserrat"/>
                          <a:cs typeface="Montserrat"/>
                          <a:sym typeface="Montserrat"/>
                        </a:rPr>
                        <a:t>VectorD </a:t>
                      </a:r>
                      <a:r>
                        <a:rPr lang="en" sz="800" b="1">
                          <a:latin typeface="Montserrat"/>
                          <a:ea typeface="Montserrat"/>
                          <a:cs typeface="Montserrat"/>
                          <a:sym typeface="Montserrat"/>
                        </a:rPr>
                        <a:t>daily_ret_</a:t>
                      </a:r>
                      <a:endParaRPr sz="800" b="1">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VectorD </a:t>
                      </a:r>
                      <a:r>
                        <a:rPr lang="en" sz="800" b="1">
                          <a:latin typeface="Montserrat"/>
                          <a:ea typeface="Montserrat"/>
                          <a:cs typeface="Montserrat"/>
                          <a:sym typeface="Montserrat"/>
                        </a:rPr>
                        <a:t>cumulative_ret_</a:t>
                      </a: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a:latin typeface="Montserrat"/>
                          <a:ea typeface="Montserrat"/>
                          <a:cs typeface="Montserrat"/>
                          <a:sym typeface="Montserrat"/>
                        </a:rPr>
                        <a:t>Calculated by member functions</a:t>
                      </a:r>
                      <a:endParaRPr sz="8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132" name="Google Shape;132;g127d49cbf6a_0_19"/>
          <p:cNvSpPr txBox="1"/>
          <p:nvPr/>
        </p:nvSpPr>
        <p:spPr>
          <a:xfrm>
            <a:off x="6108025" y="128225"/>
            <a:ext cx="2628000" cy="316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a:t>Stock.hpp</a:t>
            </a:r>
            <a:endParaRPr/>
          </a:p>
        </p:txBody>
      </p:sp>
      <p:cxnSp>
        <p:nvCxnSpPr>
          <p:cNvPr id="133" name="Google Shape;133;g127d49cbf6a_0_19"/>
          <p:cNvCxnSpPr/>
          <p:nvPr/>
        </p:nvCxnSpPr>
        <p:spPr>
          <a:xfrm rot="10800000">
            <a:off x="3100875" y="4057700"/>
            <a:ext cx="717600" cy="0"/>
          </a:xfrm>
          <a:prstGeom prst="straightConnector1">
            <a:avLst/>
          </a:prstGeom>
          <a:noFill/>
          <a:ln w="9525" cap="flat" cmpd="sng">
            <a:solidFill>
              <a:srgbClr val="FF0000"/>
            </a:solidFill>
            <a:prstDash val="solid"/>
            <a:round/>
            <a:headEnd type="none" w="med" len="med"/>
            <a:tailEnd type="triangle" w="med" len="med"/>
          </a:ln>
        </p:spPr>
      </p:cxnSp>
      <p:sp>
        <p:nvSpPr>
          <p:cNvPr id="134" name="Google Shape;134;g127d49cbf6a_0_19"/>
          <p:cNvSpPr txBox="1"/>
          <p:nvPr/>
        </p:nvSpPr>
        <p:spPr>
          <a:xfrm>
            <a:off x="3785875" y="3859598"/>
            <a:ext cx="289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Montserrat"/>
                <a:ea typeface="Montserrat"/>
                <a:cs typeface="Montserrat"/>
                <a:sym typeface="Montserrat"/>
              </a:rPr>
              <a:t>define and declare in hpp file </a:t>
            </a:r>
            <a:endParaRPr sz="1000">
              <a:solidFill>
                <a:srgbClr val="FF0000"/>
              </a:solidFill>
              <a:latin typeface="Montserrat"/>
              <a:ea typeface="Montserrat"/>
              <a:cs typeface="Montserrat"/>
              <a:sym typeface="Montserrat"/>
            </a:endParaRPr>
          </a:p>
        </p:txBody>
      </p:sp>
      <p:sp>
        <p:nvSpPr>
          <p:cNvPr id="135" name="Google Shape;135;g127d49cbf6a_0_19"/>
          <p:cNvSpPr txBox="1"/>
          <p:nvPr/>
        </p:nvSpPr>
        <p:spPr>
          <a:xfrm>
            <a:off x="1579350" y="3520898"/>
            <a:ext cx="289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Montserrat"/>
                <a:ea typeface="Montserrat"/>
                <a:cs typeface="Montserrat"/>
                <a:sym typeface="Montserrat"/>
              </a:rPr>
              <a:t>enum Group { MISS, MEET, BEAT, NA };</a:t>
            </a:r>
            <a:endParaRPr sz="1000">
              <a:solidFill>
                <a:srgbClr val="FF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127d49cbf6a_0_36"/>
          <p:cNvSpPr txBox="1">
            <a:spLocks noGrp="1"/>
          </p:cNvSpPr>
          <p:nvPr>
            <p:ph type="title"/>
          </p:nvPr>
        </p:nvSpPr>
        <p:spPr>
          <a:xfrm>
            <a:off x="311700" y="445025"/>
            <a:ext cx="8682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rgbClr val="57068C"/>
              </a:buClr>
              <a:buSzPts val="4200"/>
              <a:buFont typeface="Montserrat Black"/>
              <a:buNone/>
            </a:pPr>
            <a:r>
              <a:rPr lang="en"/>
              <a:t>Stock Class -Operations</a:t>
            </a:r>
            <a:br>
              <a:rPr lang="en"/>
            </a:br>
            <a:br>
              <a:rPr lang="en"/>
            </a:br>
            <a:br>
              <a:rPr lang="en"/>
            </a:br>
            <a:br>
              <a:rPr lang="en"/>
            </a:br>
            <a:br>
              <a:rPr lang="en"/>
            </a:br>
            <a:br>
              <a:rPr lang="en"/>
            </a:br>
            <a:br>
              <a:rPr lang="en"/>
            </a:br>
            <a:br>
              <a:rPr lang="en"/>
            </a:br>
            <a:br>
              <a:rPr lang="en"/>
            </a:br>
            <a:endParaRPr/>
          </a:p>
        </p:txBody>
      </p:sp>
      <p:graphicFrame>
        <p:nvGraphicFramePr>
          <p:cNvPr id="141" name="Google Shape;141;g127d49cbf6a_0_36"/>
          <p:cNvGraphicFramePr/>
          <p:nvPr/>
        </p:nvGraphicFramePr>
        <p:xfrm>
          <a:off x="457500" y="1131450"/>
          <a:ext cx="3000000" cy="3000000"/>
        </p:xfrm>
        <a:graphic>
          <a:graphicData uri="http://schemas.openxmlformats.org/drawingml/2006/table">
            <a:tbl>
              <a:tblPr>
                <a:noFill/>
                <a:tableStyleId>{BAE5558D-82ED-46B2-911C-9ECC97CD99E3}</a:tableStyleId>
              </a:tblPr>
              <a:tblGrid>
                <a:gridCol w="983500">
                  <a:extLst>
                    <a:ext uri="{9D8B030D-6E8A-4147-A177-3AD203B41FA5}">
                      <a16:colId xmlns:a16="http://schemas.microsoft.com/office/drawing/2014/main" val="20000"/>
                    </a:ext>
                  </a:extLst>
                </a:gridCol>
                <a:gridCol w="1887375">
                  <a:extLst>
                    <a:ext uri="{9D8B030D-6E8A-4147-A177-3AD203B41FA5}">
                      <a16:colId xmlns:a16="http://schemas.microsoft.com/office/drawing/2014/main" val="20001"/>
                    </a:ext>
                  </a:extLst>
                </a:gridCol>
                <a:gridCol w="3270775">
                  <a:extLst>
                    <a:ext uri="{9D8B030D-6E8A-4147-A177-3AD203B41FA5}">
                      <a16:colId xmlns:a16="http://schemas.microsoft.com/office/drawing/2014/main" val="20002"/>
                    </a:ext>
                  </a:extLst>
                </a:gridCol>
                <a:gridCol w="2136850">
                  <a:extLst>
                    <a:ext uri="{9D8B030D-6E8A-4147-A177-3AD203B41FA5}">
                      <a16:colId xmlns:a16="http://schemas.microsoft.com/office/drawing/2014/main" val="20003"/>
                    </a:ext>
                  </a:extLst>
                </a:gridCol>
              </a:tblGrid>
              <a:tr h="559450">
                <a:tc>
                  <a:txBody>
                    <a:bodyPr/>
                    <a:lstStyle/>
                    <a:p>
                      <a:pPr marL="0" lvl="0" indent="0" algn="l" rtl="0">
                        <a:spcBef>
                          <a:spcPts val="0"/>
                        </a:spcBef>
                        <a:spcAft>
                          <a:spcPts val="0"/>
                        </a:spcAft>
                        <a:buNone/>
                      </a:pPr>
                      <a:r>
                        <a:rPr lang="en" sz="800">
                          <a:solidFill>
                            <a:schemeClr val="lt1"/>
                          </a:solidFill>
                          <a:latin typeface="Montserrat"/>
                          <a:ea typeface="Montserrat"/>
                          <a:cs typeface="Montserrat"/>
                          <a:sym typeface="Montserrat"/>
                        </a:rPr>
                        <a:t>Access Specifier </a:t>
                      </a:r>
                      <a:endParaRPr sz="800">
                        <a:solidFill>
                          <a:schemeClr val="lt1"/>
                        </a:solidFill>
                        <a:latin typeface="Montserrat"/>
                        <a:ea typeface="Montserrat"/>
                        <a:cs typeface="Montserrat"/>
                        <a:sym typeface="Montserrat"/>
                      </a:endParaRPr>
                    </a:p>
                  </a:txBody>
                  <a:tcPr marL="91425" marR="91425" marT="91425" marB="91425" anchor="ctr">
                    <a:solidFill>
                      <a:srgbClr val="57068C"/>
                    </a:solidFill>
                  </a:tcPr>
                </a:tc>
                <a:tc>
                  <a:txBody>
                    <a:bodyPr/>
                    <a:lstStyle/>
                    <a:p>
                      <a:pPr marL="0" lvl="0" indent="0" algn="l" rtl="0">
                        <a:spcBef>
                          <a:spcPts val="0"/>
                        </a:spcBef>
                        <a:spcAft>
                          <a:spcPts val="0"/>
                        </a:spcAft>
                        <a:buNone/>
                      </a:pPr>
                      <a:r>
                        <a:rPr lang="en" sz="800">
                          <a:solidFill>
                            <a:schemeClr val="lt1"/>
                          </a:solidFill>
                          <a:latin typeface="Montserrat"/>
                          <a:ea typeface="Montserrat"/>
                          <a:cs typeface="Montserrat"/>
                          <a:sym typeface="Montserrat"/>
                        </a:rPr>
                        <a:t>Member Function</a:t>
                      </a:r>
                      <a:endParaRPr sz="800">
                        <a:solidFill>
                          <a:schemeClr val="lt1"/>
                        </a:solidFill>
                        <a:latin typeface="Montserrat"/>
                        <a:ea typeface="Montserrat"/>
                        <a:cs typeface="Montserrat"/>
                        <a:sym typeface="Montserrat"/>
                      </a:endParaRPr>
                    </a:p>
                  </a:txBody>
                  <a:tcPr marL="91425" marR="91425" marT="91425" marB="91425" anchor="ctr">
                    <a:solidFill>
                      <a:srgbClr val="57068C"/>
                    </a:solidFill>
                  </a:tcPr>
                </a:tc>
                <a:tc>
                  <a:txBody>
                    <a:bodyPr/>
                    <a:lstStyle/>
                    <a:p>
                      <a:pPr marL="0" lvl="0" indent="0" algn="l" rtl="0">
                        <a:spcBef>
                          <a:spcPts val="0"/>
                        </a:spcBef>
                        <a:spcAft>
                          <a:spcPts val="0"/>
                        </a:spcAft>
                        <a:buNone/>
                      </a:pPr>
                      <a:r>
                        <a:rPr lang="en" sz="800">
                          <a:solidFill>
                            <a:schemeClr val="lt1"/>
                          </a:solidFill>
                          <a:latin typeface="Montserrat"/>
                          <a:ea typeface="Montserrat"/>
                          <a:cs typeface="Montserrat"/>
                          <a:sym typeface="Montserrat"/>
                        </a:rPr>
                        <a:t>Signature</a:t>
                      </a:r>
                      <a:endParaRPr sz="800">
                        <a:solidFill>
                          <a:schemeClr val="lt1"/>
                        </a:solidFill>
                        <a:latin typeface="Montserrat"/>
                        <a:ea typeface="Montserrat"/>
                        <a:cs typeface="Montserrat"/>
                        <a:sym typeface="Montserrat"/>
                      </a:endParaRPr>
                    </a:p>
                  </a:txBody>
                  <a:tcPr marL="91425" marR="91425" marT="91425" marB="91425" anchor="ctr">
                    <a:solidFill>
                      <a:srgbClr val="57068C"/>
                    </a:solidFill>
                  </a:tcPr>
                </a:tc>
                <a:tc>
                  <a:txBody>
                    <a:bodyPr/>
                    <a:lstStyle/>
                    <a:p>
                      <a:pPr marL="0" lvl="0" indent="0" algn="l" rtl="0">
                        <a:spcBef>
                          <a:spcPts val="0"/>
                        </a:spcBef>
                        <a:spcAft>
                          <a:spcPts val="0"/>
                        </a:spcAft>
                        <a:buNone/>
                      </a:pPr>
                      <a:r>
                        <a:rPr lang="en" sz="800">
                          <a:solidFill>
                            <a:schemeClr val="lt1"/>
                          </a:solidFill>
                          <a:latin typeface="Montserrat"/>
                          <a:ea typeface="Montserrat"/>
                          <a:cs typeface="Montserrat"/>
                          <a:sym typeface="Montserrat"/>
                        </a:rPr>
                        <a:t>Functionality</a:t>
                      </a:r>
                      <a:endParaRPr sz="800">
                        <a:solidFill>
                          <a:schemeClr val="lt1"/>
                        </a:solidFill>
                        <a:latin typeface="Montserrat"/>
                        <a:ea typeface="Montserrat"/>
                        <a:cs typeface="Montserrat"/>
                        <a:sym typeface="Montserrat"/>
                      </a:endParaRPr>
                    </a:p>
                  </a:txBody>
                  <a:tcPr marL="91425" marR="91425" marT="91425" marB="91425" anchor="ctr">
                    <a:solidFill>
                      <a:srgbClr val="57068C"/>
                    </a:solidFill>
                  </a:tcPr>
                </a:tc>
                <a:extLst>
                  <a:ext uri="{0D108BD9-81ED-4DB2-BD59-A6C34878D82A}">
                    <a16:rowId xmlns:a16="http://schemas.microsoft.com/office/drawing/2014/main" val="10000"/>
                  </a:ext>
                </a:extLst>
              </a:tr>
              <a:tr h="320725">
                <a:tc rowSpan="5">
                  <a:txBody>
                    <a:bodyPr/>
                    <a:lstStyle/>
                    <a:p>
                      <a:pPr marL="0" lvl="0" indent="0" algn="l" rtl="0">
                        <a:spcBef>
                          <a:spcPts val="0"/>
                        </a:spcBef>
                        <a:spcAft>
                          <a:spcPts val="0"/>
                        </a:spcAft>
                        <a:buNone/>
                      </a:pPr>
                      <a:r>
                        <a:rPr lang="en" sz="800">
                          <a:latin typeface="Montserrat"/>
                          <a:ea typeface="Montserrat"/>
                          <a:cs typeface="Montserrat"/>
                          <a:sym typeface="Montserrat"/>
                        </a:rPr>
                        <a:t>public</a:t>
                      </a:r>
                      <a:endParaRPr sz="800">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800">
                          <a:latin typeface="Montserrat"/>
                          <a:ea typeface="Montserrat"/>
                          <a:cs typeface="Montserrat"/>
                          <a:sym typeface="Montserrat"/>
                        </a:rPr>
                        <a:t>Default constructor</a:t>
                      </a:r>
                      <a:endParaRPr sz="800" b="1">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800">
                          <a:latin typeface="Montserrat"/>
                          <a:ea typeface="Montserrat"/>
                          <a:cs typeface="Montserrat"/>
                          <a:sym typeface="Montserrat"/>
                        </a:rPr>
                        <a:t>Stock(): earn_ann_date_index_(0), estimated_earn_(0.0), reported_earn_(0.0), surprise_(0.0), surprise_pct_(0.0), valid_(false), group_(NA)</a:t>
                      </a:r>
                      <a:endParaRPr sz="800">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endParaRPr sz="8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1"/>
                  </a:ext>
                </a:extLst>
              </a:tr>
              <a:tr h="394525">
                <a:tc vMerge="1">
                  <a:txBody>
                    <a:bodyPr/>
                    <a:lstStyle/>
                    <a:p>
                      <a:endParaRPr lang="en-US"/>
                    </a:p>
                  </a:txBody>
                  <a:tcPr/>
                </a:tc>
                <a:tc>
                  <a:txBody>
                    <a:bodyPr/>
                    <a:lstStyle/>
                    <a:p>
                      <a:pPr marL="0" lvl="0" indent="0" algn="l" rtl="0">
                        <a:spcBef>
                          <a:spcPts val="0"/>
                        </a:spcBef>
                        <a:spcAft>
                          <a:spcPts val="0"/>
                        </a:spcAft>
                        <a:buNone/>
                      </a:pPr>
                      <a:r>
                        <a:rPr lang="en" sz="800">
                          <a:latin typeface="Montserrat"/>
                          <a:ea typeface="Montserrat"/>
                          <a:cs typeface="Montserrat"/>
                          <a:sym typeface="Montserrat"/>
                        </a:rPr>
                        <a:t>Constructor w/ parameter</a:t>
                      </a:r>
                      <a:endParaRPr sz="800" b="1">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800">
                          <a:latin typeface="Montserrat"/>
                          <a:ea typeface="Montserrat"/>
                          <a:cs typeface="Montserrat"/>
                          <a:sym typeface="Montserrat"/>
                        </a:rPr>
                        <a:t>Stock::Stock(std::string earn_ann_date, std::string period_ending, double estimated_earn, double reported_earn, double surprise, double surprise_pct)</a:t>
                      </a:r>
                      <a:endParaRPr sz="800">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endParaRPr sz="8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2"/>
                  </a:ext>
                </a:extLst>
              </a:tr>
              <a:tr h="375300">
                <a:tc vMerge="1">
                  <a:txBody>
                    <a:bodyPr/>
                    <a:lstStyle/>
                    <a:p>
                      <a:endParaRPr lang="en-US"/>
                    </a:p>
                  </a:txBody>
                  <a:tcPr/>
                </a:tc>
                <a:tc rowSpan="2">
                  <a:txBody>
                    <a:bodyPr/>
                    <a:lstStyle/>
                    <a:p>
                      <a:pPr marL="0" lvl="0" indent="0" algn="l" rtl="0">
                        <a:spcBef>
                          <a:spcPts val="0"/>
                        </a:spcBef>
                        <a:spcAft>
                          <a:spcPts val="0"/>
                        </a:spcAft>
                        <a:buNone/>
                      </a:pPr>
                      <a:r>
                        <a:rPr lang="en" sz="800">
                          <a:latin typeface="Montserrat"/>
                          <a:ea typeface="Montserrat"/>
                          <a:cs typeface="Montserrat"/>
                          <a:sym typeface="Montserrat"/>
                        </a:rPr>
                        <a:t>Functions</a:t>
                      </a:r>
                      <a:endParaRPr sz="800" b="1">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800">
                          <a:latin typeface="Montserrat"/>
                          <a:ea typeface="Montserrat"/>
                          <a:cs typeface="Montserrat"/>
                          <a:sym typeface="Montserrat"/>
                        </a:rPr>
                        <a:t>calculate_returns()</a:t>
                      </a:r>
                      <a:endParaRPr sz="800">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800">
                          <a:latin typeface="Montserrat"/>
                          <a:ea typeface="Montserrat"/>
                          <a:cs typeface="Montserrat"/>
                          <a:sym typeface="Montserrat"/>
                        </a:rPr>
                        <a:t>Calculate daily_ret_ and culmulative_ret_</a:t>
                      </a:r>
                      <a:r>
                        <a:rPr lang="en" sz="800" b="1">
                          <a:solidFill>
                            <a:srgbClr val="9A6ABA"/>
                          </a:solidFill>
                          <a:latin typeface="Montserrat"/>
                          <a:ea typeface="Montserrat"/>
                          <a:cs typeface="Montserrat"/>
                          <a:sym typeface="Montserrat"/>
                        </a:rPr>
                        <a:t> for all daily data</a:t>
                      </a:r>
                      <a:r>
                        <a:rPr lang="en" sz="800">
                          <a:latin typeface="Montserrat"/>
                          <a:ea typeface="Montserrat"/>
                          <a:cs typeface="Montserrat"/>
                          <a:sym typeface="Montserrat"/>
                        </a:rPr>
                        <a:t> and update the corresponding  member data</a:t>
                      </a:r>
                      <a:endParaRPr sz="8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3"/>
                  </a:ext>
                </a:extLst>
              </a:tr>
              <a:tr h="26637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sz="800">
                          <a:latin typeface="Montserrat"/>
                          <a:ea typeface="Montserrat"/>
                          <a:cs typeface="Montserrat"/>
                          <a:sym typeface="Montserrat"/>
                        </a:rPr>
                        <a:t>calculate_returns(int N)</a:t>
                      </a:r>
                      <a:endParaRPr sz="800">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800">
                          <a:latin typeface="Montserrat"/>
                          <a:ea typeface="Montserrat"/>
                          <a:cs typeface="Montserrat"/>
                          <a:sym typeface="Montserrat"/>
                        </a:rPr>
                        <a:t>Calculate daily_ret_ and culmulative_ret_ </a:t>
                      </a:r>
                      <a:r>
                        <a:rPr lang="en" sz="800" b="1">
                          <a:solidFill>
                            <a:srgbClr val="9A6ABA"/>
                          </a:solidFill>
                          <a:latin typeface="Montserrat"/>
                          <a:ea typeface="Montserrat"/>
                          <a:cs typeface="Montserrat"/>
                          <a:sym typeface="Montserrat"/>
                        </a:rPr>
                        <a:t>from -(N-1) to N days</a:t>
                      </a:r>
                      <a:r>
                        <a:rPr lang="en" sz="800">
                          <a:latin typeface="Montserrat"/>
                          <a:ea typeface="Montserrat"/>
                          <a:cs typeface="Montserrat"/>
                          <a:sym typeface="Montserrat"/>
                        </a:rPr>
                        <a:t> and update the corresponding  member data</a:t>
                      </a:r>
                      <a:endParaRPr sz="8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4"/>
                  </a:ext>
                </a:extLst>
              </a:tr>
              <a:tr h="479500">
                <a:tc vMerge="1">
                  <a:txBody>
                    <a:bodyPr/>
                    <a:lstStyle/>
                    <a:p>
                      <a:endParaRPr lang="en-US"/>
                    </a:p>
                  </a:txBody>
                  <a:tcPr/>
                </a:tc>
                <a:tc>
                  <a:txBody>
                    <a:bodyPr/>
                    <a:lstStyle/>
                    <a:p>
                      <a:pPr marL="0" lvl="0" indent="0" algn="l" rtl="0">
                        <a:spcBef>
                          <a:spcPts val="0"/>
                        </a:spcBef>
                        <a:spcAft>
                          <a:spcPts val="0"/>
                        </a:spcAft>
                        <a:buNone/>
                      </a:pPr>
                      <a:r>
                        <a:rPr lang="en" sz="800">
                          <a:latin typeface="Montserrat"/>
                          <a:ea typeface="Montserrat"/>
                          <a:cs typeface="Montserrat"/>
                          <a:sym typeface="Montserrat"/>
                        </a:rPr>
                        <a:t>Overloading operator &lt;&lt;</a:t>
                      </a:r>
                      <a:endParaRPr sz="800" b="1">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800">
                          <a:latin typeface="Montserrat"/>
                          <a:ea typeface="Montserrat"/>
                          <a:cs typeface="Montserrat"/>
                          <a:sym typeface="Montserrat"/>
                        </a:rPr>
                        <a:t>std::ostream&amp; operator&lt;&lt;(std::ostream&amp; out, Stock&amp; stock)</a:t>
                      </a:r>
                      <a:endParaRPr sz="800">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800">
                          <a:latin typeface="Montserrat"/>
                          <a:ea typeface="Montserrat"/>
                          <a:cs typeface="Montserrat"/>
                          <a:sym typeface="Montserrat"/>
                        </a:rPr>
                        <a:t>Print out all stock info, including price, cumulative return,  group, earning announcement date, period ending,,... etc. </a:t>
                      </a:r>
                      <a:endParaRPr sz="8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5"/>
                  </a:ext>
                </a:extLst>
              </a:tr>
            </a:tbl>
          </a:graphicData>
        </a:graphic>
      </p:graphicFrame>
      <p:sp>
        <p:nvSpPr>
          <p:cNvPr id="142" name="Google Shape;142;g127d49cbf6a_0_36"/>
          <p:cNvSpPr txBox="1"/>
          <p:nvPr/>
        </p:nvSpPr>
        <p:spPr>
          <a:xfrm>
            <a:off x="6170775" y="128225"/>
            <a:ext cx="2628000" cy="316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a:t>Stock.hpp / Stock.cpp</a:t>
            </a:r>
            <a:endParaRPr/>
          </a:p>
        </p:txBody>
      </p:sp>
    </p:spTree>
  </p:cSld>
  <p:clrMapOvr>
    <a:masterClrMapping/>
  </p:clrMapOvr>
</p:sld>
</file>

<file path=ppt/theme/theme1.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1548</Words>
  <Application>Microsoft Macintosh PowerPoint</Application>
  <PresentationFormat>On-screen Show (16:9)</PresentationFormat>
  <Paragraphs>164</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Frank Ruhl Libre</vt:lpstr>
      <vt:lpstr>Times New Roman</vt:lpstr>
      <vt:lpstr>Noto Sans Symbols</vt:lpstr>
      <vt:lpstr>Montserrat ExtraBold</vt:lpstr>
      <vt:lpstr>Montserrat Black</vt:lpstr>
      <vt:lpstr>Arial</vt:lpstr>
      <vt:lpstr>Montserrat</vt:lpstr>
      <vt:lpstr>NYU Bold</vt:lpstr>
      <vt:lpstr>Evaluate the impact of quarterly earnings report on stock price movement</vt:lpstr>
      <vt:lpstr>Task  Allocation</vt:lpstr>
      <vt:lpstr>Executive Summary   Analyze the impact of earning announcement from 2277 stocks, from January 2021 to March 2022, looking at the change in stock prices N days before and after the announcement. The impact is evaluated based on the surprise percentage calculated using predicted earning and actual earning.  Calculation, 40 times and taken the average: 4 metrics and their graphs: AAR, AAR STD, CAAR, CAAR STD    </vt:lpstr>
      <vt:lpstr>Project Design (UML)   </vt:lpstr>
      <vt:lpstr>Data Part        </vt:lpstr>
      <vt:lpstr>Menu     </vt:lpstr>
      <vt:lpstr>Data Structure         </vt:lpstr>
      <vt:lpstr>Stock Class - Data         </vt:lpstr>
      <vt:lpstr>Stock Class -Operations         </vt:lpstr>
      <vt:lpstr>Helper.hpp/.cpp  For AAR &amp; CAAR calculation and other helping functions       </vt:lpstr>
      <vt:lpstr>Random Select  </vt:lpstr>
      <vt:lpstr>Bootstrap  </vt:lpstr>
      <vt:lpstr>Complexity Analysis </vt:lpstr>
      <vt:lpstr>Complexity Analysis </vt:lpstr>
      <vt:lpstr>Additional Functionality </vt:lpstr>
      <vt:lpstr>Gnuplot result       </vt:lpstr>
      <vt:lpstr>Explanation        </vt:lpstr>
      <vt:lpstr>Conclusion        </vt:lpstr>
      <vt:lpstr>Reference Slide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Evaluate the impact of quarterly earnings report on stock price movement</dc:title>
  <cp:lastModifiedBy>Yu-Sheng Chen</cp:lastModifiedBy>
  <cp:revision>2</cp:revision>
  <dcterms:modified xsi:type="dcterms:W3CDTF">2022-05-11T04:38:12Z</dcterms:modified>
</cp:coreProperties>
</file>